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71" r:id="rId2"/>
    <p:sldId id="257" r:id="rId3"/>
    <p:sldId id="267" r:id="rId4"/>
    <p:sldId id="258" r:id="rId5"/>
    <p:sldId id="272" r:id="rId6"/>
    <p:sldId id="273" r:id="rId7"/>
    <p:sldId id="274" r:id="rId8"/>
    <p:sldId id="275" r:id="rId9"/>
    <p:sldId id="276" r:id="rId10"/>
    <p:sldId id="277" r:id="rId11"/>
    <p:sldId id="278" r:id="rId12"/>
    <p:sldId id="279" r:id="rId13"/>
    <p:sldId id="280" r:id="rId14"/>
    <p:sldId id="281" r:id="rId15"/>
    <p:sldId id="282" r:id="rId16"/>
    <p:sldId id="283" r:id="rId17"/>
    <p:sldId id="284" r:id="rId18"/>
    <p:sldId id="285" r:id="rId19"/>
    <p:sldId id="286" r:id="rId20"/>
    <p:sldId id="288" r:id="rId21"/>
    <p:sldId id="289" r:id="rId22"/>
    <p:sldId id="290" r:id="rId23"/>
    <p:sldId id="291" r:id="rId24"/>
    <p:sldId id="292" r:id="rId25"/>
    <p:sldId id="293" r:id="rId26"/>
    <p:sldId id="294" r:id="rId27"/>
    <p:sldId id="295" r:id="rId28"/>
    <p:sldId id="296" r:id="rId29"/>
    <p:sldId id="297" r:id="rId30"/>
    <p:sldId id="298" r:id="rId31"/>
    <p:sldId id="287" r:id="rId32"/>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DB4D7"/>
    <a:srgbClr val="E0E4E5"/>
    <a:srgbClr val="B19181"/>
    <a:srgbClr val="BB9E90"/>
    <a:srgbClr val="B9B5B4"/>
    <a:srgbClr val="91B7CC"/>
    <a:srgbClr val="91B6C8"/>
    <a:srgbClr val="7097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53"/>
    <p:restoredTop sz="96842"/>
  </p:normalViewPr>
  <p:slideViewPr>
    <p:cSldViewPr snapToGrid="0">
      <p:cViewPr>
        <p:scale>
          <a:sx n="100" d="100"/>
          <a:sy n="100" d="100"/>
        </p:scale>
        <p:origin x="960" y="656"/>
      </p:cViewPr>
      <p:guideLst>
        <p:guide orient="horz" pos="2160"/>
        <p:guide pos="3840"/>
      </p:guideLst>
    </p:cSldViewPr>
  </p:slideViewPr>
  <p:notesTextViewPr>
    <p:cViewPr>
      <p:scale>
        <a:sx n="1" d="1"/>
        <a:sy n="1" d="1"/>
      </p:scale>
      <p:origin x="0" y="0"/>
    </p:cViewPr>
  </p:notesTextViewPr>
  <p:sorterViewPr>
    <p:cViewPr>
      <p:scale>
        <a:sx n="139" d="100"/>
        <a:sy n="139" d="100"/>
      </p:scale>
      <p:origin x="0" y="0"/>
    </p:cViewPr>
  </p:sorterViewPr>
  <p:notesViewPr>
    <p:cSldViewPr snapToGrid="0">
      <p:cViewPr varScale="1">
        <p:scale>
          <a:sx n="113" d="100"/>
          <a:sy n="113" d="100"/>
        </p:scale>
        <p:origin x="4288"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A16D65-1DBC-44B5-9623-9F64B0F501F6}" type="datetimeFigureOut">
              <a:rPr lang="zh-CN" altLang="en-US" smtClean="0"/>
              <a:t>2023/5/30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5CEAFF-9B10-474D-A047-B18969AD25B8}" type="slidenum">
              <a:rPr lang="zh-CN" altLang="en-US" smtClean="0"/>
              <a:t>‹#›</a:t>
            </a:fld>
            <a:endParaRPr lang="zh-CN" altLang="en-US"/>
          </a:p>
        </p:txBody>
      </p:sp>
    </p:spTree>
    <p:extLst>
      <p:ext uri="{BB962C8B-B14F-4D97-AF65-F5344CB8AC3E}">
        <p14:creationId xmlns:p14="http://schemas.microsoft.com/office/powerpoint/2010/main" val="35777120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F85CEAFF-9B10-474D-A047-B18969AD25B8}" type="slidenum">
              <a:rPr lang="zh-CN" altLang="en-US" smtClean="0"/>
              <a:t>2</a:t>
            </a:fld>
            <a:endParaRPr lang="zh-CN" altLang="en-US"/>
          </a:p>
        </p:txBody>
      </p:sp>
    </p:spTree>
    <p:extLst>
      <p:ext uri="{BB962C8B-B14F-4D97-AF65-F5344CB8AC3E}">
        <p14:creationId xmlns:p14="http://schemas.microsoft.com/office/powerpoint/2010/main" val="2475969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noChangeArrowheads="1"/>
          </p:cNvSpPr>
          <p:nvPr>
            <p:ph type="dt" sz="half" idx="10"/>
          </p:nvPr>
        </p:nvSpPr>
        <p:spPr>
          <a:ln/>
        </p:spPr>
        <p:txBody>
          <a:bodyPr/>
          <a:lstStyle>
            <a:lvl1pPr>
              <a:defRPr/>
            </a:lvl1pPr>
          </a:lstStyle>
          <a:p>
            <a:pPr>
              <a:defRPr/>
            </a:pPr>
            <a:fld id="{AE159293-13C3-431C-96B2-02565EACC1CC}" type="datetimeFigureOut">
              <a:rPr lang="zh-CN" altLang="en-US"/>
              <a:pPr>
                <a:defRPr/>
              </a:pPr>
              <a:t>2023/5/30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A0BF661C-49EA-4EA8-89D0-28E7AB4E67A6}" type="slidenum">
              <a:rPr lang="zh-CN" altLang="en-US"/>
              <a:pPr>
                <a:defRPr/>
              </a:pPr>
              <a:t>‹#›</a:t>
            </a:fld>
            <a:endParaRPr lang="zh-CN" altLang="en-US"/>
          </a:p>
        </p:txBody>
      </p:sp>
    </p:spTree>
    <p:extLst>
      <p:ext uri="{BB962C8B-B14F-4D97-AF65-F5344CB8AC3E}">
        <p14:creationId xmlns:p14="http://schemas.microsoft.com/office/powerpoint/2010/main" val="3977798908"/>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noChangeArrowheads="1"/>
          </p:cNvSpPr>
          <p:nvPr>
            <p:ph type="dt" sz="half" idx="10"/>
          </p:nvPr>
        </p:nvSpPr>
        <p:spPr>
          <a:ln/>
        </p:spPr>
        <p:txBody>
          <a:bodyPr/>
          <a:lstStyle>
            <a:lvl1pPr>
              <a:defRPr/>
            </a:lvl1pPr>
          </a:lstStyle>
          <a:p>
            <a:pPr>
              <a:defRPr/>
            </a:pPr>
            <a:fld id="{6EA0599A-8BCF-49C3-80F0-6C4A394E5461}" type="datetimeFigureOut">
              <a:rPr lang="zh-CN" altLang="en-US"/>
              <a:pPr>
                <a:defRPr/>
              </a:pPr>
              <a:t>2023/5/30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876DBC4E-EE93-48BD-8497-BC66B9D0F4FE}" type="slidenum">
              <a:rPr lang="zh-CN" altLang="en-US"/>
              <a:pPr>
                <a:defRPr/>
              </a:pPr>
              <a:t>‹#›</a:t>
            </a:fld>
            <a:endParaRPr lang="zh-CN" altLang="en-US"/>
          </a:p>
        </p:txBody>
      </p:sp>
    </p:spTree>
    <p:extLst>
      <p:ext uri="{BB962C8B-B14F-4D97-AF65-F5344CB8AC3E}">
        <p14:creationId xmlns:p14="http://schemas.microsoft.com/office/powerpoint/2010/main" val="2336763936"/>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noChangeArrowheads="1"/>
          </p:cNvSpPr>
          <p:nvPr>
            <p:ph type="dt" sz="half" idx="10"/>
          </p:nvPr>
        </p:nvSpPr>
        <p:spPr>
          <a:ln/>
        </p:spPr>
        <p:txBody>
          <a:bodyPr/>
          <a:lstStyle>
            <a:lvl1pPr>
              <a:defRPr/>
            </a:lvl1pPr>
          </a:lstStyle>
          <a:p>
            <a:pPr>
              <a:defRPr/>
            </a:pPr>
            <a:fld id="{E76A65C1-0015-42A9-B531-C8032FB2F9AA}" type="datetimeFigureOut">
              <a:rPr lang="zh-CN" altLang="en-US"/>
              <a:pPr>
                <a:defRPr/>
              </a:pPr>
              <a:t>2023/5/30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DAC4858F-E319-4BB9-9B32-97EA17271E9F}" type="slidenum">
              <a:rPr lang="zh-CN" altLang="en-US"/>
              <a:pPr>
                <a:defRPr/>
              </a:pPr>
              <a:t>‹#›</a:t>
            </a:fld>
            <a:endParaRPr lang="zh-CN" altLang="en-US"/>
          </a:p>
        </p:txBody>
      </p:sp>
    </p:spTree>
    <p:extLst>
      <p:ext uri="{BB962C8B-B14F-4D97-AF65-F5344CB8AC3E}">
        <p14:creationId xmlns:p14="http://schemas.microsoft.com/office/powerpoint/2010/main" val="1684652619"/>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noChangeArrowheads="1"/>
          </p:cNvSpPr>
          <p:nvPr>
            <p:ph type="dt" sz="half" idx="10"/>
          </p:nvPr>
        </p:nvSpPr>
        <p:spPr>
          <a:ln/>
        </p:spPr>
        <p:txBody>
          <a:bodyPr/>
          <a:lstStyle>
            <a:lvl1pPr>
              <a:defRPr/>
            </a:lvl1pPr>
          </a:lstStyle>
          <a:p>
            <a:pPr>
              <a:defRPr/>
            </a:pPr>
            <a:fld id="{F7124C23-C459-4EC2-A65D-5AD826604240}" type="datetimeFigureOut">
              <a:rPr lang="zh-CN" altLang="en-US"/>
              <a:pPr>
                <a:defRPr/>
              </a:pPr>
              <a:t>2023/5/30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5C3269CB-243B-4FDE-A12F-27826699C688}" type="slidenum">
              <a:rPr lang="zh-CN" altLang="en-US"/>
              <a:pPr>
                <a:defRPr/>
              </a:pPr>
              <a:t>‹#›</a:t>
            </a:fld>
            <a:endParaRPr lang="zh-CN" altLang="en-US"/>
          </a:p>
        </p:txBody>
      </p:sp>
    </p:spTree>
    <p:extLst>
      <p:ext uri="{BB962C8B-B14F-4D97-AF65-F5344CB8AC3E}">
        <p14:creationId xmlns:p14="http://schemas.microsoft.com/office/powerpoint/2010/main" val="1212369113"/>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837F6488-FE22-4E2D-AFC5-505612EEA9B0}" type="datetimeFigureOut">
              <a:rPr lang="zh-CN" altLang="en-US"/>
              <a:pPr>
                <a:defRPr/>
              </a:pPr>
              <a:t>2023/5/30</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pPr>
              <a:defRPr/>
            </a:pPr>
            <a:fld id="{B9B8581E-745F-4627-A917-65FA2EA33684}" type="slidenum">
              <a:rPr lang="zh-CN" altLang="en-US"/>
              <a:pPr>
                <a:defRPr/>
              </a:pPr>
              <a:t>‹#›</a:t>
            </a:fld>
            <a:endParaRPr lang="zh-CN" altLang="en-US"/>
          </a:p>
        </p:txBody>
      </p:sp>
    </p:spTree>
    <p:extLst>
      <p:ext uri="{BB962C8B-B14F-4D97-AF65-F5344CB8AC3E}">
        <p14:creationId xmlns:p14="http://schemas.microsoft.com/office/powerpoint/2010/main" val="2799961967"/>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3"/>
          <p:cNvSpPr>
            <a:spLocks noGrp="1" noChangeArrowheads="1"/>
          </p:cNvSpPr>
          <p:nvPr>
            <p:ph type="dt" sz="half" idx="10"/>
          </p:nvPr>
        </p:nvSpPr>
        <p:spPr>
          <a:ln/>
        </p:spPr>
        <p:txBody>
          <a:bodyPr/>
          <a:lstStyle>
            <a:lvl1pPr>
              <a:defRPr/>
            </a:lvl1pPr>
          </a:lstStyle>
          <a:p>
            <a:pPr>
              <a:defRPr/>
            </a:pPr>
            <a:fld id="{F316CA7D-23F7-475C-BF17-2F5FF0339212}" type="datetimeFigureOut">
              <a:rPr lang="zh-CN" altLang="en-US"/>
              <a:pPr>
                <a:defRPr/>
              </a:pPr>
              <a:t>2023/5/30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A12B88A9-6796-4A82-B1E8-DD5250975AE5}" type="slidenum">
              <a:rPr lang="zh-CN" altLang="en-US"/>
              <a:pPr>
                <a:defRPr/>
              </a:pPr>
              <a:t>‹#›</a:t>
            </a:fld>
            <a:endParaRPr lang="zh-CN" altLang="en-US"/>
          </a:p>
        </p:txBody>
      </p:sp>
    </p:spTree>
    <p:extLst>
      <p:ext uri="{BB962C8B-B14F-4D97-AF65-F5344CB8AC3E}">
        <p14:creationId xmlns:p14="http://schemas.microsoft.com/office/powerpoint/2010/main" val="2210229097"/>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3"/>
          <p:cNvSpPr>
            <a:spLocks noGrp="1" noChangeArrowheads="1"/>
          </p:cNvSpPr>
          <p:nvPr>
            <p:ph type="dt" sz="half" idx="10"/>
          </p:nvPr>
        </p:nvSpPr>
        <p:spPr>
          <a:ln/>
        </p:spPr>
        <p:txBody>
          <a:bodyPr/>
          <a:lstStyle>
            <a:lvl1pPr>
              <a:defRPr/>
            </a:lvl1pPr>
          </a:lstStyle>
          <a:p>
            <a:pPr>
              <a:defRPr/>
            </a:pPr>
            <a:fld id="{3CB5CD41-E322-4E89-855B-E319408550B3}" type="datetimeFigureOut">
              <a:rPr lang="zh-CN" altLang="en-US"/>
              <a:pPr>
                <a:defRPr/>
              </a:pPr>
              <a:t>2023/5/30</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pPr>
              <a:defRPr/>
            </a:pPr>
            <a:fld id="{768B19CD-A1C7-49B9-B94C-7E64C628CF15}" type="slidenum">
              <a:rPr lang="zh-CN" altLang="en-US"/>
              <a:pPr>
                <a:defRPr/>
              </a:pPr>
              <a:t>‹#›</a:t>
            </a:fld>
            <a:endParaRPr lang="zh-CN" altLang="en-US"/>
          </a:p>
        </p:txBody>
      </p:sp>
    </p:spTree>
    <p:extLst>
      <p:ext uri="{BB962C8B-B14F-4D97-AF65-F5344CB8AC3E}">
        <p14:creationId xmlns:p14="http://schemas.microsoft.com/office/powerpoint/2010/main" val="3545691988"/>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noChangeArrowheads="1"/>
          </p:cNvSpPr>
          <p:nvPr>
            <p:ph type="dt" sz="half" idx="10"/>
          </p:nvPr>
        </p:nvSpPr>
        <p:spPr>
          <a:ln/>
        </p:spPr>
        <p:txBody>
          <a:bodyPr/>
          <a:lstStyle>
            <a:lvl1pPr>
              <a:defRPr/>
            </a:lvl1pPr>
          </a:lstStyle>
          <a:p>
            <a:pPr>
              <a:defRPr/>
            </a:pPr>
            <a:fld id="{AD755814-3944-48B5-8D86-3DC3E3CABF8C}" type="datetimeFigureOut">
              <a:rPr lang="zh-CN" altLang="en-US"/>
              <a:pPr>
                <a:defRPr/>
              </a:pPr>
              <a:t>2023/5/30</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pPr>
              <a:defRPr/>
            </a:pPr>
            <a:fld id="{CD083624-5C1E-4438-8F17-97072CCC208E}" type="slidenum">
              <a:rPr lang="zh-CN" altLang="en-US"/>
              <a:pPr>
                <a:defRPr/>
              </a:pPr>
              <a:t>‹#›</a:t>
            </a:fld>
            <a:endParaRPr lang="zh-CN" altLang="en-US"/>
          </a:p>
        </p:txBody>
      </p:sp>
    </p:spTree>
    <p:extLst>
      <p:ext uri="{BB962C8B-B14F-4D97-AF65-F5344CB8AC3E}">
        <p14:creationId xmlns:p14="http://schemas.microsoft.com/office/powerpoint/2010/main" val="228748081"/>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12439A7C-7890-4654-9131-1B20A336898E}" type="datetimeFigureOut">
              <a:rPr lang="zh-CN" altLang="en-US"/>
              <a:pPr>
                <a:defRPr/>
              </a:pPr>
              <a:t>2023/5/30</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pPr>
              <a:defRPr/>
            </a:pPr>
            <a:fld id="{8DE8E92C-C462-4A67-9AEC-542B38A73477}" type="slidenum">
              <a:rPr lang="zh-CN" altLang="en-US"/>
              <a:pPr>
                <a:defRPr/>
              </a:pPr>
              <a:t>‹#›</a:t>
            </a:fld>
            <a:endParaRPr lang="zh-CN" altLang="en-US"/>
          </a:p>
        </p:txBody>
      </p:sp>
    </p:spTree>
    <p:extLst>
      <p:ext uri="{BB962C8B-B14F-4D97-AF65-F5344CB8AC3E}">
        <p14:creationId xmlns:p14="http://schemas.microsoft.com/office/powerpoint/2010/main" val="1240036816"/>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BB9B1826-AC8D-48F1-87C4-ACFEF4AEC024}" type="datetimeFigureOut">
              <a:rPr lang="zh-CN" altLang="en-US"/>
              <a:pPr>
                <a:defRPr/>
              </a:pPr>
              <a:t>2023/5/30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6A1D585F-F591-420E-9554-726C7C50D9E0}" type="slidenum">
              <a:rPr lang="zh-CN" altLang="en-US"/>
              <a:pPr>
                <a:defRPr/>
              </a:pPr>
              <a:t>‹#›</a:t>
            </a:fld>
            <a:endParaRPr lang="zh-CN" altLang="en-US"/>
          </a:p>
        </p:txBody>
      </p:sp>
    </p:spTree>
    <p:extLst>
      <p:ext uri="{BB962C8B-B14F-4D97-AF65-F5344CB8AC3E}">
        <p14:creationId xmlns:p14="http://schemas.microsoft.com/office/powerpoint/2010/main" val="882010570"/>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2C4C83A1-2BB6-401B-9742-AB19F94783C4}" type="datetimeFigureOut">
              <a:rPr lang="zh-CN" altLang="en-US"/>
              <a:pPr>
                <a:defRPr/>
              </a:pPr>
              <a:t>2023/5/30</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pPr>
              <a:defRPr/>
            </a:pPr>
            <a:fld id="{BE7EC191-D937-4A92-8068-CABE790FFF9B}" type="slidenum">
              <a:rPr lang="zh-CN" altLang="en-US"/>
              <a:pPr>
                <a:defRPr/>
              </a:pPr>
              <a:t>‹#›</a:t>
            </a:fld>
            <a:endParaRPr lang="zh-CN" altLang="en-US"/>
          </a:p>
        </p:txBody>
      </p:sp>
    </p:spTree>
    <p:extLst>
      <p:ext uri="{BB962C8B-B14F-4D97-AF65-F5344CB8AC3E}">
        <p14:creationId xmlns:p14="http://schemas.microsoft.com/office/powerpoint/2010/main" val="2343827761"/>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a:t>单击此处编辑母版标题样式</a:t>
            </a:r>
          </a:p>
        </p:txBody>
      </p:sp>
      <p:sp>
        <p:nvSpPr>
          <p:cNvPr id="1027" name="文本占位符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a:t>单击此处编辑母版文本样式</a:t>
            </a:r>
          </a:p>
          <a:p>
            <a:pPr lvl="1"/>
            <a:r>
              <a:rPr lang="zh-CN" altLang="zh-CN"/>
              <a:t>第二级</a:t>
            </a:r>
          </a:p>
          <a:p>
            <a:pPr lvl="2"/>
            <a:r>
              <a:rPr lang="zh-CN" altLang="zh-CN"/>
              <a:t>第三级</a:t>
            </a:r>
          </a:p>
          <a:p>
            <a:pPr lvl="3"/>
            <a:r>
              <a:rPr lang="zh-CN" altLang="zh-CN"/>
              <a:t>第四级</a:t>
            </a:r>
          </a:p>
          <a:p>
            <a:pPr lvl="4"/>
            <a:r>
              <a:rPr lang="zh-CN" altLang="zh-CN"/>
              <a:t>第五级</a:t>
            </a:r>
          </a:p>
        </p:txBody>
      </p:sp>
      <p:sp>
        <p:nvSpPr>
          <p:cNvPr id="1028"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anose="020B0604020202020204" pitchFamily="34" charset="0"/>
              <a:buNone/>
              <a:defRPr sz="1200">
                <a:solidFill>
                  <a:srgbClr val="898989"/>
                </a:solidFill>
              </a:defRPr>
            </a:lvl1pPr>
          </a:lstStyle>
          <a:p>
            <a:pPr>
              <a:defRPr/>
            </a:pPr>
            <a:fld id="{CD6D63A4-7BC2-4BB9-81EC-CD214106DA04}" type="datetimeFigureOut">
              <a:rPr lang="zh-CN" altLang="en-US"/>
              <a:pPr>
                <a:defRPr/>
              </a:pPr>
              <a:t>2023/5/30</a:t>
            </a:fld>
            <a:endParaRPr lang="zh-CN" altLang="en-US"/>
          </a:p>
        </p:txBody>
      </p:sp>
      <p:sp>
        <p:nvSpPr>
          <p:cNvPr id="1029"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anose="020B0604020202020204" pitchFamily="34" charset="0"/>
              <a:buNone/>
              <a:defRPr sz="1200">
                <a:solidFill>
                  <a:srgbClr val="898989"/>
                </a:solidFill>
              </a:defRPr>
            </a:lvl1pPr>
          </a:lstStyle>
          <a:p>
            <a:pPr>
              <a:defRPr/>
            </a:pPr>
            <a:endParaRPr lang="zh-CN" altLang="en-US"/>
          </a:p>
        </p:txBody>
      </p:sp>
      <p:sp>
        <p:nvSpPr>
          <p:cNvPr id="1030"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1" hangingPunct="1">
              <a:buFont typeface="Arial" panose="020B0604020202020204" pitchFamily="34" charset="0"/>
              <a:buNone/>
              <a:defRPr sz="1200" smtClean="0">
                <a:solidFill>
                  <a:srgbClr val="898989"/>
                </a:solidFill>
              </a:defRPr>
            </a:lvl1pPr>
          </a:lstStyle>
          <a:p>
            <a:pPr>
              <a:defRPr/>
            </a:pPr>
            <a:fld id="{125418E0-FE0D-4F5B-BD5F-6DFC748BD0E8}"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p:transition>
  <p:txStyles>
    <p:titleStyle>
      <a:lvl1pPr algn="l" rtl="0" eaLnBrk="1" fontAlgn="base" hangingPunct="1">
        <a:lnSpc>
          <a:spcPct val="90000"/>
        </a:lnSpc>
        <a:spcBef>
          <a:spcPct val="0"/>
        </a:spcBef>
        <a:spcAft>
          <a:spcPct val="0"/>
        </a:spcAft>
        <a:defRPr sz="440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1" fontAlgn="base" hangingPunct="1">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1" fontAlgn="base" hangingPunct="1">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1" fontAlgn="base" hangingPunct="1">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1" fontAlgn="base" hangingPunct="1">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1" fontAlgn="base" hangingPunct="1">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1" fontAlgn="base" hangingPunct="1">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1" fontAlgn="base" hangingPunct="1">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1" fontAlgn="base" hangingPunct="1">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eaLnBrk="1" fontAlgn="base" hangingPunct="1">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1" fontAlgn="base" hangingPunct="1">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1" fontAlgn="base" hangingPunct="1">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1" fontAlgn="base" hangingPunct="1">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1" name="矩形 3"/>
          <p:cNvSpPr>
            <a:spLocks noChangeArrowheads="1"/>
          </p:cNvSpPr>
          <p:nvPr/>
        </p:nvSpPr>
        <p:spPr bwMode="auto">
          <a:xfrm>
            <a:off x="2635250" y="2286000"/>
            <a:ext cx="7261225" cy="1963738"/>
          </a:xfrm>
          <a:prstGeom prst="rect">
            <a:avLst/>
          </a:prstGeom>
          <a:solidFill>
            <a:srgbClr val="0D0D0D">
              <a:alpha val="12941"/>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nvGrpSpPr>
          <p:cNvPr id="2052" name="组合 4"/>
          <p:cNvGrpSpPr>
            <a:grpSpLocks/>
          </p:cNvGrpSpPr>
          <p:nvPr/>
        </p:nvGrpSpPr>
        <p:grpSpPr bwMode="auto">
          <a:xfrm>
            <a:off x="2452688" y="2978150"/>
            <a:ext cx="939800" cy="901700"/>
            <a:chOff x="0" y="0"/>
            <a:chExt cx="4262236" cy="4090401"/>
          </a:xfrm>
        </p:grpSpPr>
        <p:sp>
          <p:nvSpPr>
            <p:cNvPr id="2065" name="等腰三角形 5"/>
            <p:cNvSpPr>
              <a:spLocks noChangeArrowheads="1"/>
            </p:cNvSpPr>
            <p:nvPr/>
          </p:nvSpPr>
          <p:spPr bwMode="auto">
            <a:xfrm>
              <a:off x="0" y="0"/>
              <a:ext cx="3320425" cy="3450557"/>
            </a:xfrm>
            <a:prstGeom prst="triangle">
              <a:avLst>
                <a:gd name="adj" fmla="val 100000"/>
              </a:avLst>
            </a:prstGeom>
            <a:solidFill>
              <a:schemeClr val="bg1">
                <a:alpha val="39999"/>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2066" name="等腰三角形 6"/>
            <p:cNvSpPr>
              <a:spLocks noChangeArrowheads="1"/>
            </p:cNvSpPr>
            <p:nvPr/>
          </p:nvSpPr>
          <p:spPr bwMode="auto">
            <a:xfrm rot="5400000">
              <a:off x="2111240" y="1939404"/>
              <a:ext cx="2418364" cy="1883627"/>
            </a:xfrm>
            <a:prstGeom prst="triangle">
              <a:avLst>
                <a:gd name="adj" fmla="val 10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2067" name="椭圆 7"/>
            <p:cNvSpPr>
              <a:spLocks noChangeArrowheads="1"/>
            </p:cNvSpPr>
            <p:nvPr/>
          </p:nvSpPr>
          <p:spPr bwMode="auto">
            <a:xfrm>
              <a:off x="3641610" y="1672038"/>
              <a:ext cx="58872" cy="53241"/>
            </a:xfrm>
            <a:prstGeom prst="ellipse">
              <a:avLst/>
            </a:prstGeom>
            <a:solidFill>
              <a:schemeClr val="bg1"/>
            </a:solid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grpSp>
        <p:nvGrpSpPr>
          <p:cNvPr id="2053" name="组合 8"/>
          <p:cNvGrpSpPr>
            <a:grpSpLocks/>
          </p:cNvGrpSpPr>
          <p:nvPr/>
        </p:nvGrpSpPr>
        <p:grpSpPr bwMode="auto">
          <a:xfrm>
            <a:off x="9477375" y="3371850"/>
            <a:ext cx="839788" cy="877888"/>
            <a:chOff x="0" y="0"/>
            <a:chExt cx="3449737" cy="3606178"/>
          </a:xfrm>
        </p:grpSpPr>
        <p:sp>
          <p:nvSpPr>
            <p:cNvPr id="2062" name="等腰三角形 9"/>
            <p:cNvSpPr>
              <a:spLocks noChangeArrowheads="1"/>
            </p:cNvSpPr>
            <p:nvPr/>
          </p:nvSpPr>
          <p:spPr bwMode="auto">
            <a:xfrm rot="716823">
              <a:off x="0" y="0"/>
              <a:ext cx="3320428" cy="3450556"/>
            </a:xfrm>
            <a:prstGeom prst="triangle">
              <a:avLst>
                <a:gd name="adj" fmla="val 50000"/>
              </a:avLst>
            </a:prstGeom>
            <a:solidFill>
              <a:schemeClr val="bg1">
                <a:alpha val="39999"/>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2063" name="等腰三角形 10"/>
            <p:cNvSpPr>
              <a:spLocks noChangeArrowheads="1"/>
            </p:cNvSpPr>
            <p:nvPr/>
          </p:nvSpPr>
          <p:spPr bwMode="auto">
            <a:xfrm rot="-2580544">
              <a:off x="868895" y="1325164"/>
              <a:ext cx="2014750" cy="2281014"/>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2064" name="椭圆 11"/>
            <p:cNvSpPr>
              <a:spLocks noChangeArrowheads="1"/>
            </p:cNvSpPr>
            <p:nvPr/>
          </p:nvSpPr>
          <p:spPr bwMode="auto">
            <a:xfrm>
              <a:off x="3390865" y="1639209"/>
              <a:ext cx="58872" cy="53241"/>
            </a:xfrm>
            <a:prstGeom prst="ellipse">
              <a:avLst/>
            </a:prstGeom>
            <a:solidFill>
              <a:schemeClr val="bg1"/>
            </a:solid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2054" name="文本框 12"/>
          <p:cNvSpPr txBox="1">
            <a:spLocks noChangeArrowheads="1"/>
          </p:cNvSpPr>
          <p:nvPr/>
        </p:nvSpPr>
        <p:spPr bwMode="auto">
          <a:xfrm>
            <a:off x="2520065" y="2537365"/>
            <a:ext cx="1111717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None/>
            </a:pPr>
            <a:r>
              <a:rPr lang="zh-CN" altLang="en-US" sz="4800" b="1">
                <a:solidFill>
                  <a:schemeClr val="bg1"/>
                </a:solidFill>
                <a:latin typeface="微软雅黑" panose="020B0503020204020204" pitchFamily="34" charset="-122"/>
                <a:ea typeface="微软雅黑" panose="020B0503020204020204" pitchFamily="34" charset="-122"/>
              </a:rPr>
              <a:t>大模型可解释研究结题报告</a:t>
            </a:r>
          </a:p>
        </p:txBody>
      </p:sp>
      <p:sp>
        <p:nvSpPr>
          <p:cNvPr id="2055" name="文本框 13"/>
          <p:cNvSpPr txBox="1">
            <a:spLocks noChangeArrowheads="1"/>
          </p:cNvSpPr>
          <p:nvPr/>
        </p:nvSpPr>
        <p:spPr bwMode="auto">
          <a:xfrm>
            <a:off x="5218135" y="3571983"/>
            <a:ext cx="23907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2000" dirty="0">
                <a:solidFill>
                  <a:schemeClr val="bg1"/>
                </a:solidFill>
                <a:latin typeface="Microsoft YaHei" panose="020B0503020204020204" pitchFamily="34" charset="-122"/>
                <a:ea typeface="Microsoft YaHei" panose="020B0503020204020204" pitchFamily="34" charset="-122"/>
              </a:rPr>
              <a:t>汇报人：朱仕哲</a:t>
            </a:r>
          </a:p>
        </p:txBody>
      </p:sp>
      <p:cxnSp>
        <p:nvCxnSpPr>
          <p:cNvPr id="2057" name="直接连接符 16"/>
          <p:cNvCxnSpPr>
            <a:cxnSpLocks noChangeShapeType="1"/>
          </p:cNvCxnSpPr>
          <p:nvPr/>
        </p:nvCxnSpPr>
        <p:spPr bwMode="auto">
          <a:xfrm flipH="1">
            <a:off x="2649538" y="3738563"/>
            <a:ext cx="1982787" cy="0"/>
          </a:xfrm>
          <a:prstGeom prst="line">
            <a:avLst/>
          </a:prstGeom>
          <a:noFill/>
          <a:ln w="6350">
            <a:solidFill>
              <a:schemeClr val="bg1"/>
            </a:solidFill>
            <a:round/>
            <a:headEnd/>
            <a:tailEnd/>
          </a:ln>
          <a:extLst>
            <a:ext uri="{909E8E84-426E-40DD-AFC4-6F175D3DCCD1}">
              <a14:hiddenFill xmlns:a14="http://schemas.microsoft.com/office/drawing/2010/main">
                <a:noFill/>
              </a14:hiddenFill>
            </a:ext>
          </a:extLst>
        </p:spPr>
      </p:cxnSp>
      <p:cxnSp>
        <p:nvCxnSpPr>
          <p:cNvPr id="2058" name="直接连接符 17"/>
          <p:cNvCxnSpPr>
            <a:cxnSpLocks noChangeShapeType="1"/>
          </p:cNvCxnSpPr>
          <p:nvPr/>
        </p:nvCxnSpPr>
        <p:spPr bwMode="auto">
          <a:xfrm flipH="1">
            <a:off x="7812088" y="3738563"/>
            <a:ext cx="2033587" cy="0"/>
          </a:xfrm>
          <a:prstGeom prst="line">
            <a:avLst/>
          </a:prstGeom>
          <a:noFill/>
          <a:ln w="6350">
            <a:solidFill>
              <a:schemeClr val="bg1"/>
            </a:solidFill>
            <a:round/>
            <a:headEnd/>
            <a:tailEnd/>
          </a:ln>
          <a:extLst>
            <a:ext uri="{909E8E84-426E-40DD-AFC4-6F175D3DCCD1}">
              <a14:hiddenFill xmlns:a14="http://schemas.microsoft.com/office/drawing/2010/main">
                <a:noFill/>
              </a14:hiddenFill>
            </a:ext>
          </a:extLst>
        </p:spPr>
      </p:cxnSp>
      <p:sp>
        <p:nvSpPr>
          <p:cNvPr id="2059" name="椭圆 18"/>
          <p:cNvSpPr>
            <a:spLocks noChangeArrowheads="1"/>
          </p:cNvSpPr>
          <p:nvPr/>
        </p:nvSpPr>
        <p:spPr bwMode="auto">
          <a:xfrm>
            <a:off x="2638425" y="4514850"/>
            <a:ext cx="74613" cy="73025"/>
          </a:xfrm>
          <a:prstGeom prst="ellipse">
            <a:avLst/>
          </a:prstGeom>
          <a:solidFill>
            <a:schemeClr val="bg1"/>
          </a:solid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2060" name="椭圆 19"/>
          <p:cNvSpPr>
            <a:spLocks noChangeArrowheads="1"/>
          </p:cNvSpPr>
          <p:nvPr/>
        </p:nvSpPr>
        <p:spPr bwMode="auto">
          <a:xfrm>
            <a:off x="9823450" y="4514850"/>
            <a:ext cx="74613" cy="73025"/>
          </a:xfrm>
          <a:prstGeom prst="ellipse">
            <a:avLst/>
          </a:prstGeom>
          <a:solidFill>
            <a:schemeClr val="bg1"/>
          </a:solid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2400" b="1" dirty="0">
                <a:solidFill>
                  <a:schemeClr val="bg1"/>
                </a:solidFill>
                <a:latin typeface="Microsoft YaHei" panose="020B0503020204020204" pitchFamily="34" charset="-122"/>
                <a:ea typeface="Microsoft YaHei" panose="020B0503020204020204" pitchFamily="34" charset="-122"/>
              </a:rPr>
              <a:t>2.1 LIME </a:t>
            </a:r>
            <a:r>
              <a:rPr lang="zh-CN" altLang="en-US" sz="2400" b="1" dirty="0">
                <a:solidFill>
                  <a:schemeClr val="bg1"/>
                </a:solidFill>
                <a:latin typeface="Microsoft YaHei" panose="020B0503020204020204" pitchFamily="34" charset="-122"/>
                <a:ea typeface="Microsoft YaHei" panose="020B0503020204020204" pitchFamily="34" charset="-122"/>
              </a:rPr>
              <a:t>方法</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790692"/>
            <a:ext cx="9644062" cy="1631216"/>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算法理解：</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b="1">
              <a:solidFill>
                <a:schemeClr val="bg1"/>
              </a:solidFill>
              <a:latin typeface="Microsoft YaHei" panose="020B0503020204020204" pitchFamily="34" charset="-122"/>
              <a:ea typeface="Microsoft YaHei" panose="020B0503020204020204" pitchFamily="34" charset="-122"/>
            </a:endParaRPr>
          </a:p>
          <a:p>
            <a:pPr algn="l"/>
            <a:r>
              <a:rPr lang="en-US"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算法的主要思想是：使用可解释特征训练一个可解释模型，在特定样本的局部线性邻域内拟合待解释模型。</a:t>
            </a:r>
            <a:endParaRPr lang="en-US" altLang="zh-CN" sz="2000">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a16="http://schemas.microsoft.com/office/drawing/2014/main" id="{B997DB30-CAD2-3BD5-5EEF-DDE0CA27E962}"/>
              </a:ext>
            </a:extLst>
          </p:cNvPr>
          <p:cNvSpPr txBox="1"/>
          <p:nvPr/>
        </p:nvSpPr>
        <p:spPr>
          <a:xfrm>
            <a:off x="548941" y="1140960"/>
            <a:ext cx="11071559" cy="400110"/>
          </a:xfrm>
          <a:prstGeom prst="rect">
            <a:avLst/>
          </a:prstGeom>
          <a:noFill/>
        </p:spPr>
        <p:txBody>
          <a:bodyPr wrap="square" rtlCol="0">
            <a:spAutoFit/>
          </a:bodyPr>
          <a:lstStyle/>
          <a:p>
            <a:pPr algn="l"/>
            <a:r>
              <a:rPr lang="en" altLang="zh-CN" sz="2000" i="1">
                <a:solidFill>
                  <a:schemeClr val="bg1"/>
                </a:solidFill>
                <a:latin typeface="Microsoft YaHei" panose="020B0503020204020204" pitchFamily="34" charset="-122"/>
                <a:ea typeface="Microsoft YaHei" panose="020B0503020204020204" pitchFamily="34" charset="-122"/>
              </a:rPr>
              <a:t>“Why Should I Trust You?” Explaining the Predictions of Any Classifier</a:t>
            </a:r>
            <a:endParaRPr lang="zh-CN" altLang="en-US" sz="2000" b="0" i="1" u="none" strike="noStrike">
              <a:solidFill>
                <a:schemeClr val="bg1"/>
              </a:solidFill>
              <a:effectLst/>
              <a:latin typeface="Microsoft YaHei" panose="020B0503020204020204" pitchFamily="34" charset="-122"/>
              <a:ea typeface="Microsoft YaHei" panose="020B0503020204020204" pitchFamily="34" charset="-122"/>
            </a:endParaRPr>
          </a:p>
        </p:txBody>
      </p:sp>
      <p:pic>
        <p:nvPicPr>
          <p:cNvPr id="4" name="图片 3">
            <a:extLst>
              <a:ext uri="{FF2B5EF4-FFF2-40B4-BE49-F238E27FC236}">
                <a16:creationId xmlns:a16="http://schemas.microsoft.com/office/drawing/2014/main" id="{D96758B5-E1AF-7687-6D18-620DAAED9E5B}"/>
              </a:ext>
            </a:extLst>
          </p:cNvPr>
          <p:cNvPicPr>
            <a:picLocks noChangeAspect="1"/>
          </p:cNvPicPr>
          <p:nvPr/>
        </p:nvPicPr>
        <p:blipFill rotWithShape="1">
          <a:blip r:embed="rId3">
            <a:extLst>
              <a:ext uri="{28A0092B-C50C-407E-A947-70E740481C1C}">
                <a14:useLocalDpi xmlns:a14="http://schemas.microsoft.com/office/drawing/2010/main" val="0"/>
              </a:ext>
            </a:extLst>
          </a:blip>
          <a:srcRect t="3467" b="7576"/>
          <a:stretch/>
        </p:blipFill>
        <p:spPr>
          <a:xfrm>
            <a:off x="5194300" y="3081840"/>
            <a:ext cx="5986462" cy="3588523"/>
          </a:xfrm>
          <a:prstGeom prst="rect">
            <a:avLst/>
          </a:prstGeom>
        </p:spPr>
      </p:pic>
    </p:spTree>
    <p:extLst>
      <p:ext uri="{BB962C8B-B14F-4D97-AF65-F5344CB8AC3E}">
        <p14:creationId xmlns:p14="http://schemas.microsoft.com/office/powerpoint/2010/main" val="2426472247"/>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2400" b="1" dirty="0">
                <a:solidFill>
                  <a:schemeClr val="bg1"/>
                </a:solidFill>
                <a:latin typeface="Microsoft YaHei" panose="020B0503020204020204" pitchFamily="34" charset="-122"/>
                <a:ea typeface="Microsoft YaHei" panose="020B0503020204020204" pitchFamily="34" charset="-122"/>
              </a:rPr>
              <a:t>2.1 LIME </a:t>
            </a:r>
            <a:r>
              <a:rPr lang="zh-CN" altLang="en-US" sz="2400" b="1" dirty="0">
                <a:solidFill>
                  <a:schemeClr val="bg1"/>
                </a:solidFill>
                <a:latin typeface="Microsoft YaHei" panose="020B0503020204020204" pitchFamily="34" charset="-122"/>
                <a:ea typeface="Microsoft YaHei" panose="020B0503020204020204" pitchFamily="34" charset="-122"/>
              </a:rPr>
              <a:t>方法</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790692"/>
            <a:ext cx="9644062" cy="1323439"/>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算法理解：</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a16="http://schemas.microsoft.com/office/drawing/2014/main" id="{B997DB30-CAD2-3BD5-5EEF-DDE0CA27E962}"/>
              </a:ext>
            </a:extLst>
          </p:cNvPr>
          <p:cNvSpPr txBox="1"/>
          <p:nvPr/>
        </p:nvSpPr>
        <p:spPr>
          <a:xfrm>
            <a:off x="548941" y="1140960"/>
            <a:ext cx="11071559" cy="400110"/>
          </a:xfrm>
          <a:prstGeom prst="rect">
            <a:avLst/>
          </a:prstGeom>
          <a:noFill/>
        </p:spPr>
        <p:txBody>
          <a:bodyPr wrap="square" rtlCol="0">
            <a:spAutoFit/>
          </a:bodyPr>
          <a:lstStyle/>
          <a:p>
            <a:pPr algn="l"/>
            <a:r>
              <a:rPr lang="en" altLang="zh-CN" sz="2000" i="1">
                <a:solidFill>
                  <a:schemeClr val="bg1"/>
                </a:solidFill>
                <a:latin typeface="Microsoft YaHei" panose="020B0503020204020204" pitchFamily="34" charset="-122"/>
                <a:ea typeface="Microsoft YaHei" panose="020B0503020204020204" pitchFamily="34" charset="-122"/>
              </a:rPr>
              <a:t>“Why Should I Trust You?” Explaining the Predictions of Any Classifier</a:t>
            </a:r>
            <a:endParaRPr lang="zh-CN" altLang="en-US" sz="2000" b="0" i="1" u="none" strike="noStrike">
              <a:solidFill>
                <a:schemeClr val="bg1"/>
              </a:solidFill>
              <a:effectLst/>
              <a:latin typeface="Microsoft YaHei" panose="020B0503020204020204" pitchFamily="34" charset="-122"/>
              <a:ea typeface="Microsoft YaHei" panose="020B0503020204020204" pitchFamily="34" charset="-122"/>
            </a:endParaRPr>
          </a:p>
        </p:txBody>
      </p:sp>
      <p:pic>
        <p:nvPicPr>
          <p:cNvPr id="8" name="图片 7">
            <a:extLst>
              <a:ext uri="{FF2B5EF4-FFF2-40B4-BE49-F238E27FC236}">
                <a16:creationId xmlns:a16="http://schemas.microsoft.com/office/drawing/2014/main" id="{6C35A8D2-2599-4ED6-AB49-ACD4C9F24CB3}"/>
              </a:ext>
            </a:extLst>
          </p:cNvPr>
          <p:cNvPicPr>
            <a:picLocks noChangeAspect="1"/>
          </p:cNvPicPr>
          <p:nvPr/>
        </p:nvPicPr>
        <p:blipFill rotWithShape="1">
          <a:blip r:embed="rId3">
            <a:extLst>
              <a:ext uri="{28A0092B-C50C-407E-A947-70E740481C1C}">
                <a14:useLocalDpi xmlns:a14="http://schemas.microsoft.com/office/drawing/2010/main" val="0"/>
              </a:ext>
            </a:extLst>
          </a:blip>
          <a:srcRect r="2338"/>
          <a:stretch/>
        </p:blipFill>
        <p:spPr>
          <a:xfrm>
            <a:off x="3510990" y="1790692"/>
            <a:ext cx="8490510" cy="4851400"/>
          </a:xfrm>
          <a:prstGeom prst="rect">
            <a:avLst/>
          </a:prstGeom>
        </p:spPr>
      </p:pic>
    </p:spTree>
    <p:extLst>
      <p:ext uri="{BB962C8B-B14F-4D97-AF65-F5344CB8AC3E}">
        <p14:creationId xmlns:p14="http://schemas.microsoft.com/office/powerpoint/2010/main" val="3967226943"/>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2400" b="1" dirty="0">
                <a:solidFill>
                  <a:schemeClr val="bg1"/>
                </a:solidFill>
                <a:latin typeface="Microsoft YaHei" panose="020B0503020204020204" pitchFamily="34" charset="-122"/>
                <a:ea typeface="Microsoft YaHei" panose="020B0503020204020204" pitchFamily="34" charset="-122"/>
              </a:rPr>
              <a:t>2.1 LIME </a:t>
            </a:r>
            <a:r>
              <a:rPr lang="zh-CN" altLang="en-US" sz="2400" b="1" dirty="0">
                <a:solidFill>
                  <a:schemeClr val="bg1"/>
                </a:solidFill>
                <a:latin typeface="Microsoft YaHei" panose="020B0503020204020204" pitchFamily="34" charset="-122"/>
                <a:ea typeface="Microsoft YaHei" panose="020B0503020204020204" pitchFamily="34" charset="-122"/>
              </a:rPr>
              <a:t>方法</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790692"/>
            <a:ext cx="9369759" cy="2246769"/>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文章概述：</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marL="457200" indent="-457200" algn="l">
              <a:buFont typeface="+mj-lt"/>
              <a:buAutoNum type="arabicPeriod"/>
            </a:pPr>
            <a:r>
              <a:rPr lang="zh-CN" altLang="en-US" sz="2000">
                <a:solidFill>
                  <a:schemeClr val="bg1"/>
                </a:solidFill>
                <a:latin typeface="Microsoft YaHei" panose="020B0503020204020204" pitchFamily="34" charset="-122"/>
                <a:ea typeface="Microsoft YaHei" panose="020B0503020204020204" pitchFamily="34" charset="-122"/>
              </a:rPr>
              <a:t>文章对</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算法进行了理论分析，推导了当被解释的函数是线性的时候，</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生成的可解释模型的系数的封闭表达式。结果表明，这些系数与被解释函数的梯度成正比，说明</a:t>
            </a:r>
            <a:r>
              <a:rPr lang="en" altLang="zh-CN" sz="2000">
                <a:solidFill>
                  <a:schemeClr val="bg1"/>
                </a:solidFill>
                <a:latin typeface="Microsoft YaHei" panose="020B0503020204020204" pitchFamily="34" charset="-122"/>
                <a:ea typeface="Microsoft YaHei" panose="020B0503020204020204" pitchFamily="34" charset="-122"/>
              </a:rPr>
              <a:t>LIME </a:t>
            </a:r>
            <a:r>
              <a:rPr lang="zh-CN" altLang="en-US" sz="2000">
                <a:solidFill>
                  <a:schemeClr val="bg1"/>
                </a:solidFill>
                <a:latin typeface="Microsoft YaHei" panose="020B0503020204020204" pitchFamily="34" charset="-122"/>
                <a:ea typeface="Microsoft YaHei" panose="020B0503020204020204" pitchFamily="34" charset="-122"/>
              </a:rPr>
              <a:t>确实发现了有意义的特征。</a:t>
            </a:r>
            <a:endParaRPr lang="en-US" altLang="zh-CN" sz="2000">
              <a:solidFill>
                <a:schemeClr val="bg1"/>
              </a:solidFill>
              <a:latin typeface="Microsoft YaHei" panose="020B0503020204020204" pitchFamily="34" charset="-122"/>
              <a:ea typeface="Microsoft YaHei" panose="020B0503020204020204" pitchFamily="34" charset="-122"/>
            </a:endParaRPr>
          </a:p>
          <a:p>
            <a:pPr marL="457200" indent="-457200" algn="l">
              <a:buFont typeface="+mj-lt"/>
              <a:buAutoNum type="arabicPeriod"/>
            </a:pPr>
            <a:endParaRPr lang="en-US" altLang="zh-CN" sz="2000">
              <a:solidFill>
                <a:schemeClr val="bg1"/>
              </a:solidFill>
              <a:latin typeface="Microsoft YaHei" panose="020B0503020204020204" pitchFamily="34" charset="-122"/>
              <a:ea typeface="Microsoft YaHei" panose="020B0503020204020204" pitchFamily="34" charset="-122"/>
            </a:endParaRPr>
          </a:p>
          <a:p>
            <a:pPr marL="457200" indent="-457200" algn="l">
              <a:buFont typeface="+mj-lt"/>
              <a:buAutoNum type="arabicPeriod"/>
            </a:pPr>
            <a:r>
              <a:rPr lang="zh-CN" altLang="en-US" sz="2000">
                <a:solidFill>
                  <a:schemeClr val="bg1"/>
                </a:solidFill>
                <a:latin typeface="Microsoft YaHei" panose="020B0503020204020204" pitchFamily="34" charset="-122"/>
                <a:ea typeface="Microsoft YaHei" panose="020B0503020204020204" pitchFamily="34" charset="-122"/>
              </a:rPr>
              <a:t>文章也揭示了</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中参数选择不当可能导致</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忽略重要特征的问题。</a:t>
            </a:r>
          </a:p>
        </p:txBody>
      </p:sp>
      <p:sp>
        <p:nvSpPr>
          <p:cNvPr id="6" name="文本框 5">
            <a:extLst>
              <a:ext uri="{FF2B5EF4-FFF2-40B4-BE49-F238E27FC236}">
                <a16:creationId xmlns:a16="http://schemas.microsoft.com/office/drawing/2014/main" id="{B997DB30-CAD2-3BD5-5EEF-DDE0CA27E962}"/>
              </a:ext>
            </a:extLst>
          </p:cNvPr>
          <p:cNvSpPr txBox="1"/>
          <p:nvPr/>
        </p:nvSpPr>
        <p:spPr>
          <a:xfrm>
            <a:off x="548941" y="1140960"/>
            <a:ext cx="11071559" cy="400110"/>
          </a:xfrm>
          <a:prstGeom prst="rect">
            <a:avLst/>
          </a:prstGeom>
          <a:noFill/>
        </p:spPr>
        <p:txBody>
          <a:bodyPr wrap="square" rtlCol="0">
            <a:spAutoFit/>
          </a:bodyPr>
          <a:lstStyle/>
          <a:p>
            <a:pPr algn="l"/>
            <a:r>
              <a:rPr lang="en" altLang="zh-CN" sz="2000" i="1">
                <a:solidFill>
                  <a:schemeClr val="bg1"/>
                </a:solidFill>
                <a:latin typeface="Microsoft YaHei" panose="020B0503020204020204" pitchFamily="34" charset="-122"/>
                <a:ea typeface="Microsoft YaHei" panose="020B0503020204020204" pitchFamily="34" charset="-122"/>
              </a:rPr>
              <a:t>“Explaining the Explainer: A First Theoretical Analysis of LIME</a:t>
            </a:r>
            <a:r>
              <a:rPr lang="zh-CN" altLang="en-US" sz="2000" i="1">
                <a:solidFill>
                  <a:schemeClr val="bg1"/>
                </a:solidFill>
                <a:latin typeface="Microsoft YaHei" panose="020B0503020204020204" pitchFamily="34" charset="-122"/>
                <a:ea typeface="Microsoft YaHei" panose="020B0503020204020204" pitchFamily="34" charset="-122"/>
              </a:rPr>
              <a:t>”</a:t>
            </a:r>
            <a:endParaRPr lang="zh-CN" altLang="en-US" sz="2000" b="0" i="1" u="none" strike="noStrike">
              <a:solidFill>
                <a:schemeClr val="bg1"/>
              </a:solidFill>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905531574"/>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2400" b="1" dirty="0">
                <a:solidFill>
                  <a:schemeClr val="bg1"/>
                </a:solidFill>
                <a:latin typeface="Microsoft YaHei" panose="020B0503020204020204" pitchFamily="34" charset="-122"/>
                <a:ea typeface="Microsoft YaHei" panose="020B0503020204020204" pitchFamily="34" charset="-122"/>
              </a:rPr>
              <a:t>2.1 LIME </a:t>
            </a:r>
            <a:r>
              <a:rPr lang="zh-CN" altLang="en-US" sz="2400" b="1" dirty="0">
                <a:solidFill>
                  <a:schemeClr val="bg1"/>
                </a:solidFill>
                <a:latin typeface="Microsoft YaHei" panose="020B0503020204020204" pitchFamily="34" charset="-122"/>
                <a:ea typeface="Microsoft YaHei" panose="020B0503020204020204" pitchFamily="34" charset="-122"/>
              </a:rPr>
              <a:t>方法</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790692"/>
            <a:ext cx="9369759" cy="2862322"/>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文章概述：</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marL="457200" indent="-457200" algn="l">
              <a:buFont typeface="+mj-lt"/>
              <a:buAutoNum type="arabicPeriod"/>
            </a:pPr>
            <a:r>
              <a:rPr lang="zh-CN" altLang="en-US" sz="2000">
                <a:solidFill>
                  <a:schemeClr val="bg1"/>
                </a:solidFill>
                <a:latin typeface="Microsoft YaHei" panose="020B0503020204020204" pitchFamily="34" charset="-122"/>
                <a:ea typeface="Microsoft YaHei" panose="020B0503020204020204" pitchFamily="34" charset="-122"/>
              </a:rPr>
              <a:t>文章对</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算法在图像解释中的表现进行了理论分析，证明了当生成的样本数量足够大时，</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生成的解释会收敛到一个极限解释，且给出了该极限解释的显式表达式。</a:t>
            </a:r>
            <a:endParaRPr lang="en-US" altLang="zh-CN" sz="2000">
              <a:solidFill>
                <a:schemeClr val="bg1"/>
              </a:solidFill>
              <a:latin typeface="Microsoft YaHei" panose="020B0503020204020204" pitchFamily="34" charset="-122"/>
              <a:ea typeface="Microsoft YaHei" panose="020B0503020204020204" pitchFamily="34" charset="-122"/>
            </a:endParaRPr>
          </a:p>
          <a:p>
            <a:pPr marL="457200" indent="-457200" algn="l">
              <a:buFont typeface="+mj-lt"/>
              <a:buAutoNum type="arabicPeriod"/>
            </a:pPr>
            <a:endParaRPr lang="zh-CN" altLang="en-US" sz="2000">
              <a:solidFill>
                <a:schemeClr val="bg1"/>
              </a:solidFill>
              <a:latin typeface="Microsoft YaHei" panose="020B0503020204020204" pitchFamily="34" charset="-122"/>
              <a:ea typeface="Microsoft YaHei" panose="020B0503020204020204" pitchFamily="34" charset="-122"/>
            </a:endParaRPr>
          </a:p>
          <a:p>
            <a:pPr marL="457200" indent="-457200" algn="l">
              <a:buFont typeface="+mj-lt"/>
              <a:buAutoNum type="arabicPeriod"/>
            </a:pPr>
            <a:r>
              <a:rPr lang="zh-CN" altLang="en-US" sz="2000">
                <a:solidFill>
                  <a:schemeClr val="bg1"/>
                </a:solidFill>
                <a:latin typeface="Microsoft YaHei" panose="020B0503020204020204" pitchFamily="34" charset="-122"/>
                <a:ea typeface="Microsoft YaHei" panose="020B0503020204020204" pitchFamily="34" charset="-122"/>
              </a:rPr>
              <a:t>本文进一步对基本形状检测器和线性模型进行了研究。通过这些分析，本文发现了</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和另一种解释方法</a:t>
            </a:r>
            <a:r>
              <a:rPr lang="en-US" altLang="zh-CN" sz="2000">
                <a:solidFill>
                  <a:schemeClr val="bg1"/>
                </a:solidFill>
                <a:latin typeface="Microsoft YaHei" panose="020B0503020204020204" pitchFamily="34" charset="-122"/>
                <a:ea typeface="Microsoft YaHei" panose="020B0503020204020204" pitchFamily="34" charset="-122"/>
              </a:rPr>
              <a:t>——</a:t>
            </a:r>
            <a:r>
              <a:rPr lang="zh-CN" altLang="en-US" sz="2000">
                <a:solidFill>
                  <a:schemeClr val="bg1"/>
                </a:solidFill>
                <a:latin typeface="Microsoft YaHei" panose="020B0503020204020204" pitchFamily="34" charset="-122"/>
                <a:ea typeface="Microsoft YaHei" panose="020B0503020204020204" pitchFamily="34" charset="-122"/>
              </a:rPr>
              <a:t>积分梯度之间的联系。更具体地说，</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生成的解释与在</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预处理步骤中使用的超像素上的积分梯度之和和是相似的。</a:t>
            </a:r>
          </a:p>
        </p:txBody>
      </p:sp>
      <p:sp>
        <p:nvSpPr>
          <p:cNvPr id="6" name="文本框 5">
            <a:extLst>
              <a:ext uri="{FF2B5EF4-FFF2-40B4-BE49-F238E27FC236}">
                <a16:creationId xmlns:a16="http://schemas.microsoft.com/office/drawing/2014/main" id="{B997DB30-CAD2-3BD5-5EEF-DDE0CA27E962}"/>
              </a:ext>
            </a:extLst>
          </p:cNvPr>
          <p:cNvSpPr txBox="1"/>
          <p:nvPr/>
        </p:nvSpPr>
        <p:spPr>
          <a:xfrm>
            <a:off x="548941" y="1140960"/>
            <a:ext cx="11071559" cy="400110"/>
          </a:xfrm>
          <a:prstGeom prst="rect">
            <a:avLst/>
          </a:prstGeom>
          <a:noFill/>
        </p:spPr>
        <p:txBody>
          <a:bodyPr wrap="square" rtlCol="0">
            <a:spAutoFit/>
          </a:bodyPr>
          <a:lstStyle/>
          <a:p>
            <a:pPr algn="l"/>
            <a:r>
              <a:rPr lang="en" altLang="zh-CN" sz="2000" i="1">
                <a:solidFill>
                  <a:schemeClr val="bg1"/>
                </a:solidFill>
                <a:latin typeface="Microsoft YaHei" panose="020B0503020204020204" pitchFamily="34" charset="-122"/>
                <a:ea typeface="Microsoft YaHei" panose="020B0503020204020204" pitchFamily="34" charset="-122"/>
              </a:rPr>
              <a:t>“What does LIME really see in images?</a:t>
            </a:r>
            <a:r>
              <a:rPr lang="zh-CN" altLang="en-US" sz="2000" i="1">
                <a:solidFill>
                  <a:schemeClr val="bg1"/>
                </a:solidFill>
                <a:latin typeface="Microsoft YaHei" panose="020B0503020204020204" pitchFamily="34" charset="-122"/>
                <a:ea typeface="Microsoft YaHei" panose="020B0503020204020204" pitchFamily="34" charset="-122"/>
              </a:rPr>
              <a:t>“</a:t>
            </a:r>
            <a:endParaRPr lang="zh-CN" altLang="en-US" sz="2000" b="0" i="1" u="none" strike="noStrike">
              <a:solidFill>
                <a:schemeClr val="bg1"/>
              </a:solidFill>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538428091"/>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2400" b="1" dirty="0">
                <a:solidFill>
                  <a:schemeClr val="bg1"/>
                </a:solidFill>
                <a:latin typeface="Microsoft YaHei" panose="020B0503020204020204" pitchFamily="34" charset="-122"/>
                <a:ea typeface="Microsoft YaHei" panose="020B0503020204020204" pitchFamily="34" charset="-122"/>
              </a:rPr>
              <a:t>2.1 LIME </a:t>
            </a:r>
            <a:r>
              <a:rPr lang="zh-CN" altLang="en-US" sz="2400" b="1" dirty="0">
                <a:solidFill>
                  <a:schemeClr val="bg1"/>
                </a:solidFill>
                <a:latin typeface="Microsoft YaHei" panose="020B0503020204020204" pitchFamily="34" charset="-122"/>
                <a:ea typeface="Microsoft YaHei" panose="020B0503020204020204" pitchFamily="34" charset="-122"/>
              </a:rPr>
              <a:t>方法</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790692"/>
            <a:ext cx="9369759" cy="4401205"/>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文章概述：</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提出了基于</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的</a:t>
            </a:r>
            <a:r>
              <a:rPr lang="en" altLang="zh-CN" sz="2000">
                <a:solidFill>
                  <a:schemeClr val="bg1"/>
                </a:solidFill>
                <a:latin typeface="Microsoft YaHei" panose="020B0503020204020204" pitchFamily="34" charset="-122"/>
                <a:ea typeface="Microsoft YaHei" panose="020B0503020204020204" pitchFamily="34" charset="-122"/>
              </a:rPr>
              <a:t>ALIME </a:t>
            </a:r>
            <a:r>
              <a:rPr lang="zh-CN" altLang="en-US" sz="2000">
                <a:solidFill>
                  <a:schemeClr val="bg1"/>
                </a:solidFill>
                <a:latin typeface="Microsoft YaHei" panose="020B0503020204020204" pitchFamily="34" charset="-122"/>
                <a:ea typeface="Microsoft YaHei" panose="020B0503020204020204" pitchFamily="34" charset="-122"/>
              </a:rPr>
              <a:t>方法，其基本思想是：</a:t>
            </a:r>
          </a:p>
          <a:p>
            <a:pPr marL="457200" indent="-457200" algn="l">
              <a:buFont typeface="+mj-lt"/>
              <a:buAutoNum type="arabicPeriod"/>
            </a:pPr>
            <a:endParaRPr lang="zh-CN" altLang="en-US"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a:solidFill>
                  <a:schemeClr val="bg1"/>
                </a:solidFill>
                <a:latin typeface="Microsoft YaHei" panose="020B0503020204020204" pitchFamily="34" charset="-122"/>
                <a:ea typeface="Microsoft YaHei" panose="020B0503020204020204" pitchFamily="34" charset="-122"/>
              </a:rPr>
              <a:t>利用自编码器对输入样本进行编码和解码，得到重构后的样本。</a:t>
            </a:r>
            <a:endParaRPr lang="en-US" altLang="zh-CN"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a:solidFill>
                  <a:schemeClr val="bg1"/>
                </a:solidFill>
                <a:latin typeface="Microsoft YaHei" panose="020B0503020204020204" pitchFamily="34" charset="-122"/>
                <a:ea typeface="Microsoft YaHei" panose="020B0503020204020204" pitchFamily="34" charset="-122"/>
              </a:rPr>
              <a:t>利用</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算法对原始样本和重构样本进行局部解释，生成一些可解释的特征和权重。</a:t>
            </a:r>
            <a:endParaRPr lang="en-US" altLang="zh-CN"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a:solidFill>
                  <a:schemeClr val="bg1"/>
                </a:solidFill>
                <a:latin typeface="Microsoft YaHei" panose="020B0503020204020204" pitchFamily="34" charset="-122"/>
                <a:ea typeface="Microsoft YaHei" panose="020B0503020204020204" pitchFamily="34" charset="-122"/>
              </a:rPr>
              <a:t>利用自编码器的编码层作为一个权重函数，对</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生成的特征和权重进行调整，得到更稳定和更准确的解释。</a:t>
            </a:r>
          </a:p>
          <a:p>
            <a:pPr marL="457200" indent="-457200" algn="l">
              <a:buFont typeface="+mj-lt"/>
              <a:buAutoNum type="arabicPeriod"/>
            </a:pPr>
            <a:endParaRPr lang="zh-CN" altLang="en-US" sz="2000">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相较于</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 sz="2000">
                <a:solidFill>
                  <a:schemeClr val="bg1"/>
                </a:solidFill>
                <a:latin typeface="Microsoft YaHei" panose="020B0503020204020204" pitchFamily="34" charset="-122"/>
                <a:ea typeface="Microsoft YaHei" panose="020B0503020204020204" pitchFamily="34" charset="-122"/>
              </a:rPr>
              <a:t>，</a:t>
            </a:r>
            <a:r>
              <a:rPr lang="en" altLang="zh-CN" sz="2000">
                <a:solidFill>
                  <a:schemeClr val="bg1"/>
                </a:solidFill>
                <a:latin typeface="Microsoft YaHei" panose="020B0503020204020204" pitchFamily="34" charset="-122"/>
                <a:ea typeface="Microsoft YaHei" panose="020B0503020204020204" pitchFamily="34" charset="-122"/>
              </a:rPr>
              <a:t>ALIME</a:t>
            </a:r>
            <a:r>
              <a:rPr lang="zh-CN" altLang="en-US" sz="2000">
                <a:solidFill>
                  <a:schemeClr val="bg1"/>
                </a:solidFill>
                <a:latin typeface="Microsoft YaHei" panose="020B0503020204020204" pitchFamily="34" charset="-122"/>
                <a:ea typeface="Microsoft YaHei" panose="020B0503020204020204" pitchFamily="34" charset="-122"/>
              </a:rPr>
              <a:t>方法有以下优势：</a:t>
            </a:r>
          </a:p>
          <a:p>
            <a:pPr marL="457200" indent="-457200" algn="l">
              <a:buFont typeface="+mj-lt"/>
              <a:buAutoNum type="arabicPeriod"/>
            </a:pPr>
            <a:endParaRPr lang="zh-CN" altLang="en-US"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a:solidFill>
                  <a:schemeClr val="bg1"/>
                </a:solidFill>
                <a:latin typeface="Microsoft YaHei" panose="020B0503020204020204" pitchFamily="34" charset="-122"/>
                <a:ea typeface="Microsoft YaHei" panose="020B0503020204020204" pitchFamily="34" charset="-122"/>
              </a:rPr>
              <a:t>可以克服</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算法中随机生成数据集导致的解释不稳定的问题。</a:t>
            </a:r>
            <a:endParaRPr lang="en-US" altLang="zh-CN"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en-US" altLang="zh-CN" sz="2000">
                <a:solidFill>
                  <a:schemeClr val="bg1"/>
                </a:solidFill>
                <a:latin typeface="Microsoft YaHei" panose="020B0503020204020204" pitchFamily="34" charset="-122"/>
                <a:ea typeface="Microsoft YaHei" panose="020B0503020204020204" pitchFamily="34" charset="-122"/>
              </a:rPr>
              <a:t> </a:t>
            </a:r>
            <a:r>
              <a:rPr lang="zh-CN" altLang="en-US" sz="2000">
                <a:solidFill>
                  <a:schemeClr val="bg1"/>
                </a:solidFill>
                <a:latin typeface="Microsoft YaHei" panose="020B0503020204020204" pitchFamily="34" charset="-122"/>
                <a:ea typeface="Microsoft YaHei" panose="020B0503020204020204" pitchFamily="34" charset="-122"/>
              </a:rPr>
              <a:t>可以利用自编码器的非线性特性提高解释的质量和精度。</a:t>
            </a:r>
          </a:p>
        </p:txBody>
      </p:sp>
      <p:sp>
        <p:nvSpPr>
          <p:cNvPr id="6" name="文本框 5">
            <a:extLst>
              <a:ext uri="{FF2B5EF4-FFF2-40B4-BE49-F238E27FC236}">
                <a16:creationId xmlns:a16="http://schemas.microsoft.com/office/drawing/2014/main" id="{B997DB30-CAD2-3BD5-5EEF-DDE0CA27E962}"/>
              </a:ext>
            </a:extLst>
          </p:cNvPr>
          <p:cNvSpPr txBox="1"/>
          <p:nvPr/>
        </p:nvSpPr>
        <p:spPr>
          <a:xfrm>
            <a:off x="548941" y="1140960"/>
            <a:ext cx="11071559" cy="400110"/>
          </a:xfrm>
          <a:prstGeom prst="rect">
            <a:avLst/>
          </a:prstGeom>
          <a:noFill/>
        </p:spPr>
        <p:txBody>
          <a:bodyPr wrap="square" rtlCol="0">
            <a:spAutoFit/>
          </a:bodyPr>
          <a:lstStyle/>
          <a:p>
            <a:pPr algn="l"/>
            <a:r>
              <a:rPr lang="zh-CN" altLang="en-US" sz="2000" i="1">
                <a:solidFill>
                  <a:schemeClr val="bg1"/>
                </a:solidFill>
                <a:latin typeface="Microsoft YaHei" panose="020B0503020204020204" pitchFamily="34" charset="-122"/>
                <a:ea typeface="Microsoft YaHei" panose="020B0503020204020204" pitchFamily="34" charset="-122"/>
              </a:rPr>
              <a:t>“</a:t>
            </a:r>
            <a:r>
              <a:rPr lang="en" altLang="zh-CN" sz="2000" i="1">
                <a:solidFill>
                  <a:schemeClr val="bg1"/>
                </a:solidFill>
                <a:latin typeface="Microsoft YaHei" panose="020B0503020204020204" pitchFamily="34" charset="-122"/>
                <a:ea typeface="Microsoft YaHei" panose="020B0503020204020204" pitchFamily="34" charset="-122"/>
              </a:rPr>
              <a:t>ALIME: Autoencoder Based Approach for Local Interpretability</a:t>
            </a:r>
            <a:r>
              <a:rPr lang="zh-CN" altLang="en-US" sz="2000" i="1">
                <a:solidFill>
                  <a:schemeClr val="bg1"/>
                </a:solidFill>
                <a:latin typeface="Microsoft YaHei" panose="020B0503020204020204" pitchFamily="34" charset="-122"/>
                <a:ea typeface="Microsoft YaHei" panose="020B0503020204020204" pitchFamily="34" charset="-122"/>
              </a:rPr>
              <a:t>”</a:t>
            </a:r>
            <a:endParaRPr lang="zh-CN" altLang="en-US" sz="2000" b="0" i="1" u="none" strike="noStrike">
              <a:solidFill>
                <a:schemeClr val="bg1"/>
              </a:solidFill>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442705838"/>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2400" b="1" dirty="0">
                <a:solidFill>
                  <a:schemeClr val="bg1"/>
                </a:solidFill>
                <a:latin typeface="Microsoft YaHei" panose="020B0503020204020204" pitchFamily="34" charset="-122"/>
                <a:ea typeface="Microsoft YaHei" panose="020B0503020204020204" pitchFamily="34" charset="-122"/>
              </a:rPr>
              <a:t>2.</a:t>
            </a:r>
            <a:r>
              <a:rPr lang="en-US" altLang="zh-CN" sz="2400" b="1" dirty="0">
                <a:solidFill>
                  <a:schemeClr val="bg1"/>
                </a:solidFill>
                <a:latin typeface="Microsoft YaHei" panose="020B0503020204020204" pitchFamily="34" charset="-122"/>
                <a:ea typeface="Microsoft YaHei" panose="020B0503020204020204" pitchFamily="34" charset="-122"/>
              </a:rPr>
              <a:t>2</a:t>
            </a:r>
            <a:r>
              <a:rPr lang="en" altLang="zh-CN" sz="2400" b="1" dirty="0">
                <a:solidFill>
                  <a:schemeClr val="bg1"/>
                </a:solidFill>
                <a:latin typeface="Microsoft YaHei" panose="020B0503020204020204" pitchFamily="34" charset="-122"/>
                <a:ea typeface="Microsoft YaHei" panose="020B0503020204020204" pitchFamily="34" charset="-122"/>
              </a:rPr>
              <a:t> CAM </a:t>
            </a:r>
            <a:r>
              <a:rPr lang="zh-CN" altLang="en-US" sz="2400" b="1" dirty="0">
                <a:solidFill>
                  <a:schemeClr val="bg1"/>
                </a:solidFill>
                <a:latin typeface="Microsoft YaHei" panose="020B0503020204020204" pitchFamily="34" charset="-122"/>
                <a:ea typeface="Microsoft YaHei" panose="020B0503020204020204" pitchFamily="34" charset="-122"/>
              </a:rPr>
              <a:t>方法</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790692"/>
            <a:ext cx="9369759" cy="1631216"/>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文章概述：</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zh-CN" altLang="en" sz="2000">
                <a:solidFill>
                  <a:schemeClr val="bg1"/>
                </a:solidFill>
                <a:latin typeface="Microsoft YaHei" panose="020B0503020204020204" pitchFamily="34" charset="-122"/>
                <a:ea typeface="Microsoft YaHei" panose="020B0503020204020204" pitchFamily="34" charset="-122"/>
              </a:rPr>
              <a:t>提出了</a:t>
            </a:r>
            <a:r>
              <a:rPr lang="en" altLang="zh-CN" sz="2000">
                <a:solidFill>
                  <a:schemeClr val="bg1"/>
                </a:solidFill>
                <a:latin typeface="Microsoft YaHei" panose="020B0503020204020204" pitchFamily="34" charset="-122"/>
                <a:ea typeface="Microsoft YaHei" panose="020B0503020204020204" pitchFamily="34" charset="-122"/>
              </a:rPr>
              <a:t>CAM</a:t>
            </a:r>
            <a:r>
              <a:rPr lang="zh-CN" altLang="en" sz="2000">
                <a:solidFill>
                  <a:schemeClr val="bg1"/>
                </a:solidFill>
                <a:latin typeface="Microsoft YaHei" panose="020B0503020204020204" pitchFamily="34" charset="-122"/>
                <a:ea typeface="Microsoft YaHei" panose="020B0503020204020204" pitchFamily="34" charset="-122"/>
              </a:rPr>
              <a:t>（</a:t>
            </a:r>
            <a:r>
              <a:rPr lang="en" altLang="zh-CN" sz="2000">
                <a:solidFill>
                  <a:schemeClr val="bg1"/>
                </a:solidFill>
                <a:latin typeface="Microsoft YaHei" panose="020B0503020204020204" pitchFamily="34" charset="-122"/>
                <a:ea typeface="Microsoft YaHei" panose="020B0503020204020204" pitchFamily="34" charset="-122"/>
              </a:rPr>
              <a:t>class activation mapping</a:t>
            </a:r>
            <a:r>
              <a:rPr lang="zh-CN" altLang="en" sz="2000">
                <a:solidFill>
                  <a:schemeClr val="bg1"/>
                </a:solidFill>
                <a:latin typeface="Microsoft YaHei" panose="020B0503020204020204" pitchFamily="34" charset="-122"/>
                <a:ea typeface="Microsoft YaHei" panose="020B0503020204020204" pitchFamily="34" charset="-122"/>
              </a:rPr>
              <a:t>）</a:t>
            </a:r>
            <a:r>
              <a:rPr lang="zh-CN" altLang="en-US" sz="2000">
                <a:solidFill>
                  <a:schemeClr val="bg1"/>
                </a:solidFill>
                <a:latin typeface="Microsoft YaHei" panose="020B0503020204020204" pitchFamily="34" charset="-122"/>
                <a:ea typeface="Microsoft YaHei" panose="020B0503020204020204" pitchFamily="34" charset="-122"/>
              </a:rPr>
              <a:t>，一种特征可视化方法。它可以将卷积神经网络在分类时使用的分类依据（图中对应的类别特征）在原图的位置进行可视化，并绘制成热图，以此来展示模型的分类依据。</a:t>
            </a:r>
          </a:p>
        </p:txBody>
      </p:sp>
      <p:sp>
        <p:nvSpPr>
          <p:cNvPr id="6" name="文本框 5">
            <a:extLst>
              <a:ext uri="{FF2B5EF4-FFF2-40B4-BE49-F238E27FC236}">
                <a16:creationId xmlns:a16="http://schemas.microsoft.com/office/drawing/2014/main" id="{B997DB30-CAD2-3BD5-5EEF-DDE0CA27E962}"/>
              </a:ext>
            </a:extLst>
          </p:cNvPr>
          <p:cNvSpPr txBox="1"/>
          <p:nvPr/>
        </p:nvSpPr>
        <p:spPr>
          <a:xfrm>
            <a:off x="548941" y="1140960"/>
            <a:ext cx="11071559" cy="400110"/>
          </a:xfrm>
          <a:prstGeom prst="rect">
            <a:avLst/>
          </a:prstGeom>
          <a:noFill/>
        </p:spPr>
        <p:txBody>
          <a:bodyPr wrap="square" rtlCol="0">
            <a:spAutoFit/>
          </a:bodyPr>
          <a:lstStyle/>
          <a:p>
            <a:pPr algn="l"/>
            <a:r>
              <a:rPr lang="zh-CN" altLang="en-US" sz="2000" i="1">
                <a:solidFill>
                  <a:schemeClr val="bg1"/>
                </a:solidFill>
                <a:latin typeface="Microsoft YaHei" panose="020B0503020204020204" pitchFamily="34" charset="-122"/>
                <a:ea typeface="Microsoft YaHei" panose="020B0503020204020204" pitchFamily="34" charset="-122"/>
              </a:rPr>
              <a:t>“</a:t>
            </a:r>
            <a:r>
              <a:rPr lang="en" altLang="zh-CN" sz="2000" i="1">
                <a:solidFill>
                  <a:schemeClr val="bg1"/>
                </a:solidFill>
                <a:latin typeface="Microsoft YaHei" panose="020B0503020204020204" pitchFamily="34" charset="-122"/>
                <a:ea typeface="Microsoft YaHei" panose="020B0503020204020204" pitchFamily="34" charset="-122"/>
              </a:rPr>
              <a:t>Learning Deep Features for Discriminative Localization</a:t>
            </a:r>
            <a:r>
              <a:rPr lang="zh-CN" altLang="en-US" sz="2000" i="1">
                <a:solidFill>
                  <a:schemeClr val="bg1"/>
                </a:solidFill>
                <a:latin typeface="Microsoft YaHei" panose="020B0503020204020204" pitchFamily="34" charset="-122"/>
                <a:ea typeface="Microsoft YaHei" panose="020B0503020204020204" pitchFamily="34" charset="-122"/>
              </a:rPr>
              <a:t>”</a:t>
            </a:r>
            <a:endParaRPr lang="zh-CN" altLang="en-US" sz="2000" b="0" i="1" u="none" strike="noStrike">
              <a:solidFill>
                <a:schemeClr val="bg1"/>
              </a:solidFill>
              <a:effectLst/>
              <a:latin typeface="Microsoft YaHei" panose="020B0503020204020204" pitchFamily="34" charset="-122"/>
              <a:ea typeface="Microsoft YaHei" panose="020B0503020204020204" pitchFamily="34" charset="-122"/>
            </a:endParaRPr>
          </a:p>
        </p:txBody>
      </p:sp>
      <p:pic>
        <p:nvPicPr>
          <p:cNvPr id="4" name="图片 3">
            <a:extLst>
              <a:ext uri="{FF2B5EF4-FFF2-40B4-BE49-F238E27FC236}">
                <a16:creationId xmlns:a16="http://schemas.microsoft.com/office/drawing/2014/main" id="{84D50C97-DABB-683B-09E0-2800ADACF6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2725" y="3528405"/>
            <a:ext cx="6035675" cy="3183235"/>
          </a:xfrm>
          <a:prstGeom prst="rect">
            <a:avLst/>
          </a:prstGeom>
        </p:spPr>
      </p:pic>
    </p:spTree>
    <p:extLst>
      <p:ext uri="{BB962C8B-B14F-4D97-AF65-F5344CB8AC3E}">
        <p14:creationId xmlns:p14="http://schemas.microsoft.com/office/powerpoint/2010/main" val="3661941014"/>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2400" b="1" dirty="0">
                <a:solidFill>
                  <a:schemeClr val="bg1"/>
                </a:solidFill>
                <a:latin typeface="Microsoft YaHei" panose="020B0503020204020204" pitchFamily="34" charset="-122"/>
                <a:ea typeface="Microsoft YaHei" panose="020B0503020204020204" pitchFamily="34" charset="-122"/>
              </a:rPr>
              <a:t>2.</a:t>
            </a:r>
            <a:r>
              <a:rPr lang="en-US" altLang="zh-CN" sz="2400" b="1" dirty="0">
                <a:solidFill>
                  <a:schemeClr val="bg1"/>
                </a:solidFill>
                <a:latin typeface="Microsoft YaHei" panose="020B0503020204020204" pitchFamily="34" charset="-122"/>
                <a:ea typeface="Microsoft YaHei" panose="020B0503020204020204" pitchFamily="34" charset="-122"/>
              </a:rPr>
              <a:t>2</a:t>
            </a:r>
            <a:r>
              <a:rPr lang="en" altLang="zh-CN" sz="2400" b="1" dirty="0">
                <a:solidFill>
                  <a:schemeClr val="bg1"/>
                </a:solidFill>
                <a:latin typeface="Microsoft YaHei" panose="020B0503020204020204" pitchFamily="34" charset="-122"/>
                <a:ea typeface="Microsoft YaHei" panose="020B0503020204020204" pitchFamily="34" charset="-122"/>
              </a:rPr>
              <a:t> CAM </a:t>
            </a:r>
            <a:r>
              <a:rPr lang="zh-CN" altLang="en-US" sz="2400" b="1" dirty="0">
                <a:solidFill>
                  <a:schemeClr val="bg1"/>
                </a:solidFill>
                <a:latin typeface="Microsoft YaHei" panose="020B0503020204020204" pitchFamily="34" charset="-122"/>
                <a:ea typeface="Microsoft YaHei" panose="020B0503020204020204" pitchFamily="34" charset="-122"/>
              </a:rPr>
              <a:t>方法</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790692"/>
            <a:ext cx="9369759" cy="400110"/>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算法理解：</a:t>
            </a:r>
            <a:endParaRPr lang="en-US" altLang="zh-CN" sz="2000">
              <a:solidFill>
                <a:schemeClr val="bg1"/>
              </a:solidFill>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a16="http://schemas.microsoft.com/office/drawing/2014/main" id="{B997DB30-CAD2-3BD5-5EEF-DDE0CA27E962}"/>
              </a:ext>
            </a:extLst>
          </p:cNvPr>
          <p:cNvSpPr txBox="1"/>
          <p:nvPr/>
        </p:nvSpPr>
        <p:spPr>
          <a:xfrm>
            <a:off x="548941" y="1140960"/>
            <a:ext cx="11071559" cy="400110"/>
          </a:xfrm>
          <a:prstGeom prst="rect">
            <a:avLst/>
          </a:prstGeom>
          <a:noFill/>
        </p:spPr>
        <p:txBody>
          <a:bodyPr wrap="square" rtlCol="0">
            <a:spAutoFit/>
          </a:bodyPr>
          <a:lstStyle/>
          <a:p>
            <a:pPr algn="l"/>
            <a:r>
              <a:rPr lang="zh-CN" altLang="en-US" sz="2000" i="1">
                <a:solidFill>
                  <a:schemeClr val="bg1"/>
                </a:solidFill>
                <a:latin typeface="Microsoft YaHei" panose="020B0503020204020204" pitchFamily="34" charset="-122"/>
                <a:ea typeface="Microsoft YaHei" panose="020B0503020204020204" pitchFamily="34" charset="-122"/>
              </a:rPr>
              <a:t>“</a:t>
            </a:r>
            <a:r>
              <a:rPr lang="en" altLang="zh-CN" sz="2000" i="1">
                <a:solidFill>
                  <a:schemeClr val="bg1"/>
                </a:solidFill>
                <a:latin typeface="Microsoft YaHei" panose="020B0503020204020204" pitchFamily="34" charset="-122"/>
                <a:ea typeface="Microsoft YaHei" panose="020B0503020204020204" pitchFamily="34" charset="-122"/>
              </a:rPr>
              <a:t>Learning Deep Features for Discriminative Localization</a:t>
            </a:r>
            <a:r>
              <a:rPr lang="zh-CN" altLang="en-US" sz="2000" i="1">
                <a:solidFill>
                  <a:schemeClr val="bg1"/>
                </a:solidFill>
                <a:latin typeface="Microsoft YaHei" panose="020B0503020204020204" pitchFamily="34" charset="-122"/>
                <a:ea typeface="Microsoft YaHei" panose="020B0503020204020204" pitchFamily="34" charset="-122"/>
              </a:rPr>
              <a:t>”</a:t>
            </a:r>
            <a:endParaRPr lang="zh-CN" altLang="en-US" sz="2000" b="0" i="1" u="none" strike="noStrike">
              <a:solidFill>
                <a:schemeClr val="bg1"/>
              </a:solidFill>
              <a:effectLst/>
              <a:latin typeface="Microsoft YaHei" panose="020B0503020204020204" pitchFamily="34" charset="-122"/>
              <a:ea typeface="Microsoft YaHei" panose="020B0503020204020204" pitchFamily="34" charset="-122"/>
            </a:endParaRPr>
          </a:p>
        </p:txBody>
      </p:sp>
      <p:pic>
        <p:nvPicPr>
          <p:cNvPr id="5" name="图片 4">
            <a:extLst>
              <a:ext uri="{FF2B5EF4-FFF2-40B4-BE49-F238E27FC236}">
                <a16:creationId xmlns:a16="http://schemas.microsoft.com/office/drawing/2014/main" id="{3F70961E-17FA-3067-EC95-D1C9E0FC03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6499" y="1790692"/>
            <a:ext cx="9499071" cy="4451298"/>
          </a:xfrm>
          <a:prstGeom prst="rect">
            <a:avLst/>
          </a:prstGeom>
        </p:spPr>
      </p:pic>
    </p:spTree>
    <p:extLst>
      <p:ext uri="{BB962C8B-B14F-4D97-AF65-F5344CB8AC3E}">
        <p14:creationId xmlns:p14="http://schemas.microsoft.com/office/powerpoint/2010/main" val="1963349024"/>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2400" b="1" dirty="0">
                <a:solidFill>
                  <a:schemeClr val="bg1"/>
                </a:solidFill>
                <a:latin typeface="Microsoft YaHei" panose="020B0503020204020204" pitchFamily="34" charset="-122"/>
                <a:ea typeface="Microsoft YaHei" panose="020B0503020204020204" pitchFamily="34" charset="-122"/>
              </a:rPr>
              <a:t>2.</a:t>
            </a:r>
            <a:r>
              <a:rPr lang="en-US" altLang="zh-CN" sz="2400" b="1" dirty="0">
                <a:solidFill>
                  <a:schemeClr val="bg1"/>
                </a:solidFill>
                <a:latin typeface="Microsoft YaHei" panose="020B0503020204020204" pitchFamily="34" charset="-122"/>
                <a:ea typeface="Microsoft YaHei" panose="020B0503020204020204" pitchFamily="34" charset="-122"/>
              </a:rPr>
              <a:t>2</a:t>
            </a:r>
            <a:r>
              <a:rPr lang="en" altLang="zh-CN" sz="2400" b="1" dirty="0">
                <a:solidFill>
                  <a:schemeClr val="bg1"/>
                </a:solidFill>
                <a:latin typeface="Microsoft YaHei" panose="020B0503020204020204" pitchFamily="34" charset="-122"/>
                <a:ea typeface="Microsoft YaHei" panose="020B0503020204020204" pitchFamily="34" charset="-122"/>
              </a:rPr>
              <a:t> CAM </a:t>
            </a:r>
            <a:r>
              <a:rPr lang="zh-CN" altLang="en-US" sz="2400" b="1" dirty="0">
                <a:solidFill>
                  <a:schemeClr val="bg1"/>
                </a:solidFill>
                <a:latin typeface="Microsoft YaHei" panose="020B0503020204020204" pitchFamily="34" charset="-122"/>
                <a:ea typeface="Microsoft YaHei" panose="020B0503020204020204" pitchFamily="34" charset="-122"/>
              </a:rPr>
              <a:t>方法</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790692"/>
            <a:ext cx="9369759" cy="400110"/>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算法理解：</a:t>
            </a:r>
            <a:endParaRPr lang="en-US" altLang="zh-CN" sz="2000">
              <a:solidFill>
                <a:schemeClr val="bg1"/>
              </a:solidFill>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a16="http://schemas.microsoft.com/office/drawing/2014/main" id="{B997DB30-CAD2-3BD5-5EEF-DDE0CA27E962}"/>
              </a:ext>
            </a:extLst>
          </p:cNvPr>
          <p:cNvSpPr txBox="1"/>
          <p:nvPr/>
        </p:nvSpPr>
        <p:spPr>
          <a:xfrm>
            <a:off x="548941" y="1140960"/>
            <a:ext cx="11071559" cy="400110"/>
          </a:xfrm>
          <a:prstGeom prst="rect">
            <a:avLst/>
          </a:prstGeom>
          <a:noFill/>
        </p:spPr>
        <p:txBody>
          <a:bodyPr wrap="square" rtlCol="0">
            <a:spAutoFit/>
          </a:bodyPr>
          <a:lstStyle/>
          <a:p>
            <a:pPr algn="l"/>
            <a:r>
              <a:rPr lang="zh-CN" altLang="en-US" sz="2000" i="1">
                <a:solidFill>
                  <a:schemeClr val="bg1"/>
                </a:solidFill>
                <a:latin typeface="Microsoft YaHei" panose="020B0503020204020204" pitchFamily="34" charset="-122"/>
                <a:ea typeface="Microsoft YaHei" panose="020B0503020204020204" pitchFamily="34" charset="-122"/>
              </a:rPr>
              <a:t>“</a:t>
            </a:r>
            <a:r>
              <a:rPr lang="en" altLang="zh-CN" sz="2000" i="1">
                <a:solidFill>
                  <a:schemeClr val="bg1"/>
                </a:solidFill>
                <a:latin typeface="Microsoft YaHei" panose="020B0503020204020204" pitchFamily="34" charset="-122"/>
                <a:ea typeface="Microsoft YaHei" panose="020B0503020204020204" pitchFamily="34" charset="-122"/>
              </a:rPr>
              <a:t>Grad-CAM: Visual Explanations from Deep Networks via Gradient-based Localization</a:t>
            </a:r>
            <a:r>
              <a:rPr lang="zh-CN" altLang="en-US" sz="2000" i="1">
                <a:solidFill>
                  <a:schemeClr val="bg1"/>
                </a:solidFill>
                <a:latin typeface="Microsoft YaHei" panose="020B0503020204020204" pitchFamily="34" charset="-122"/>
                <a:ea typeface="Microsoft YaHei" panose="020B0503020204020204" pitchFamily="34" charset="-122"/>
              </a:rPr>
              <a:t>”</a:t>
            </a:r>
            <a:endParaRPr lang="zh-CN" altLang="en-US" sz="2000" b="0" i="1" u="none" strike="noStrike">
              <a:solidFill>
                <a:schemeClr val="bg1"/>
              </a:solidFill>
              <a:effectLst/>
              <a:latin typeface="Microsoft YaHei" panose="020B0503020204020204" pitchFamily="34" charset="-122"/>
              <a:ea typeface="Microsoft YaHei" panose="020B0503020204020204" pitchFamily="34" charset="-122"/>
            </a:endParaRPr>
          </a:p>
        </p:txBody>
      </p:sp>
      <p:pic>
        <p:nvPicPr>
          <p:cNvPr id="4" name="图片 3">
            <a:extLst>
              <a:ext uri="{FF2B5EF4-FFF2-40B4-BE49-F238E27FC236}">
                <a16:creationId xmlns:a16="http://schemas.microsoft.com/office/drawing/2014/main" id="{DB6CDDED-C0DE-851C-A63E-D96E0ED171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6852" y="1790692"/>
            <a:ext cx="9469103" cy="4859238"/>
          </a:xfrm>
          <a:prstGeom prst="rect">
            <a:avLst/>
          </a:prstGeom>
        </p:spPr>
      </p:pic>
    </p:spTree>
    <p:extLst>
      <p:ext uri="{BB962C8B-B14F-4D97-AF65-F5344CB8AC3E}">
        <p14:creationId xmlns:p14="http://schemas.microsoft.com/office/powerpoint/2010/main" val="791077915"/>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9" name="矩形 6"/>
          <p:cNvSpPr>
            <a:spLocks noChangeArrowheads="1"/>
          </p:cNvSpPr>
          <p:nvPr/>
        </p:nvSpPr>
        <p:spPr bwMode="auto">
          <a:xfrm>
            <a:off x="0" y="0"/>
            <a:ext cx="12192000" cy="6858000"/>
          </a:xfrm>
          <a:prstGeom prst="rect">
            <a:avLst/>
          </a:prstGeom>
          <a:solidFill>
            <a:schemeClr val="bg1">
              <a:alpha val="16078"/>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100" name="等腰三角形 3"/>
          <p:cNvSpPr>
            <a:spLocks noChangeArrowheads="1"/>
          </p:cNvSpPr>
          <p:nvPr/>
        </p:nvSpPr>
        <p:spPr bwMode="auto">
          <a:xfrm>
            <a:off x="8435975" y="974725"/>
            <a:ext cx="2833688" cy="2636838"/>
          </a:xfrm>
          <a:prstGeom prst="triangle">
            <a:avLst>
              <a:gd name="adj" fmla="val 16389"/>
            </a:avLst>
          </a:prstGeom>
          <a:solidFill>
            <a:schemeClr val="bg1">
              <a:alpha val="32156"/>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cxnSp>
        <p:nvCxnSpPr>
          <p:cNvPr id="4101" name="直接连接符 10"/>
          <p:cNvCxnSpPr>
            <a:cxnSpLocks noChangeShapeType="1"/>
          </p:cNvCxnSpPr>
          <p:nvPr/>
        </p:nvCxnSpPr>
        <p:spPr bwMode="auto">
          <a:xfrm flipH="1">
            <a:off x="2578100" y="3429000"/>
            <a:ext cx="7861300" cy="0"/>
          </a:xfrm>
          <a:prstGeom prst="line">
            <a:avLst/>
          </a:prstGeom>
          <a:noFill/>
          <a:ln w="6350">
            <a:solidFill>
              <a:schemeClr val="bg1"/>
            </a:solidFill>
            <a:round/>
            <a:headEnd/>
            <a:tailEnd/>
          </a:ln>
          <a:extLst>
            <a:ext uri="{909E8E84-426E-40DD-AFC4-6F175D3DCCD1}">
              <a14:hiddenFill xmlns:a14="http://schemas.microsoft.com/office/drawing/2010/main">
                <a:noFill/>
              </a14:hiddenFill>
            </a:ext>
          </a:extLst>
        </p:spPr>
      </p:cxnSp>
      <p:grpSp>
        <p:nvGrpSpPr>
          <p:cNvPr id="4102" name="组合 4"/>
          <p:cNvGrpSpPr>
            <a:grpSpLocks/>
          </p:cNvGrpSpPr>
          <p:nvPr/>
        </p:nvGrpSpPr>
        <p:grpSpPr bwMode="auto">
          <a:xfrm>
            <a:off x="1101725" y="2416175"/>
            <a:ext cx="3449638" cy="3605213"/>
            <a:chOff x="0" y="0"/>
            <a:chExt cx="3449737" cy="3606178"/>
          </a:xfrm>
        </p:grpSpPr>
        <p:sp>
          <p:nvSpPr>
            <p:cNvPr id="4105" name="等腰三角形 1"/>
            <p:cNvSpPr>
              <a:spLocks noChangeArrowheads="1"/>
            </p:cNvSpPr>
            <p:nvPr/>
          </p:nvSpPr>
          <p:spPr bwMode="auto">
            <a:xfrm rot="716823">
              <a:off x="0" y="0"/>
              <a:ext cx="3320428" cy="3450556"/>
            </a:xfrm>
            <a:prstGeom prst="triangle">
              <a:avLst>
                <a:gd name="adj" fmla="val 50000"/>
              </a:avLst>
            </a:prstGeom>
            <a:solidFill>
              <a:schemeClr val="bg1">
                <a:alpha val="39999"/>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106" name="等腰三角形 8"/>
            <p:cNvSpPr>
              <a:spLocks noChangeArrowheads="1"/>
            </p:cNvSpPr>
            <p:nvPr/>
          </p:nvSpPr>
          <p:spPr bwMode="auto">
            <a:xfrm rot="-2580544">
              <a:off x="868895" y="1325164"/>
              <a:ext cx="2014750" cy="2281014"/>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107" name="椭圆 11"/>
            <p:cNvSpPr>
              <a:spLocks noChangeArrowheads="1"/>
            </p:cNvSpPr>
            <p:nvPr/>
          </p:nvSpPr>
          <p:spPr bwMode="auto">
            <a:xfrm>
              <a:off x="3390865" y="1639209"/>
              <a:ext cx="58872" cy="53241"/>
            </a:xfrm>
            <a:prstGeom prst="ellipse">
              <a:avLst/>
            </a:prstGeom>
            <a:solidFill>
              <a:schemeClr val="bg1"/>
            </a:solid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4103" name="椭圆 13"/>
          <p:cNvSpPr>
            <a:spLocks noChangeArrowheads="1"/>
          </p:cNvSpPr>
          <p:nvPr/>
        </p:nvSpPr>
        <p:spPr bwMode="auto">
          <a:xfrm>
            <a:off x="8575675" y="3898900"/>
            <a:ext cx="74613" cy="74613"/>
          </a:xfrm>
          <a:prstGeom prst="ellipse">
            <a:avLst/>
          </a:prstGeom>
          <a:solidFill>
            <a:schemeClr val="bg1"/>
          </a:solid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3" name="矩形 2">
            <a:extLst>
              <a:ext uri="{FF2B5EF4-FFF2-40B4-BE49-F238E27FC236}">
                <a16:creationId xmlns:a16="http://schemas.microsoft.com/office/drawing/2014/main" id="{68B5B05F-8D0D-BC55-9C7E-61B00629675C}"/>
              </a:ext>
            </a:extLst>
          </p:cNvPr>
          <p:cNvSpPr/>
          <p:nvPr/>
        </p:nvSpPr>
        <p:spPr>
          <a:xfrm>
            <a:off x="1463575" y="2617782"/>
            <a:ext cx="9139237" cy="769441"/>
          </a:xfrm>
          <a:prstGeom prst="rect">
            <a:avLst/>
          </a:prstGeom>
          <a:noFill/>
          <a:effectLst>
            <a:reflection blurRad="6350" stA="50000" endA="295" endPos="92000" dist="101600" dir="5400000" sy="-100000" algn="bl" rotWithShape="0"/>
          </a:effectLst>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altLang="zh-CN" sz="4400" b="1">
                <a:ln/>
                <a:solidFill>
                  <a:schemeClr val="bg1"/>
                </a:solidFill>
                <a:latin typeface="Microsoft YaHei" panose="020B0503020204020204" pitchFamily="34" charset="-122"/>
                <a:ea typeface="Microsoft YaHei" panose="020B0503020204020204" pitchFamily="34" charset="-122"/>
              </a:rPr>
              <a:t>3. </a:t>
            </a:r>
            <a:r>
              <a:rPr lang="zh-CN" altLang="en-US" sz="4400" b="1">
                <a:ln/>
                <a:solidFill>
                  <a:schemeClr val="bg1"/>
                </a:solidFill>
                <a:latin typeface="Microsoft YaHei" panose="020B0503020204020204" pitchFamily="34" charset="-122"/>
                <a:ea typeface="Microsoft YaHei" panose="020B0503020204020204" pitchFamily="34" charset="-122"/>
              </a:rPr>
              <a:t>实验过程</a:t>
            </a:r>
            <a:endParaRPr lang="zh-CN" altLang="en-US" sz="4400" b="1" cap="none" spc="0">
              <a:ln/>
              <a:solidFill>
                <a:schemeClr val="bg1"/>
              </a:solidFill>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667219421"/>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3.0 </a:t>
            </a:r>
            <a:r>
              <a:rPr lang="zh-CN" altLang="en-US" sz="2400" b="1" dirty="0">
                <a:solidFill>
                  <a:schemeClr val="bg1"/>
                </a:solidFill>
                <a:latin typeface="Microsoft YaHei" panose="020B0503020204020204" pitchFamily="34" charset="-122"/>
                <a:ea typeface="Microsoft YaHei" panose="020B0503020204020204" pitchFamily="34" charset="-122"/>
              </a:rPr>
              <a:t>实验环境</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312565"/>
            <a:ext cx="9369759" cy="707886"/>
          </a:xfrm>
          <a:prstGeom prst="rect">
            <a:avLst/>
          </a:prstGeom>
          <a:noFill/>
        </p:spPr>
        <p:txBody>
          <a:bodyPr wrap="square" rtlCol="0">
            <a:spAutoFit/>
          </a:bodyPr>
          <a:lstStyle/>
          <a:p>
            <a:pPr algn="l"/>
            <a:r>
              <a:rPr lang="zh-CN" altLang="en-US" sz="2000">
                <a:solidFill>
                  <a:schemeClr val="bg1"/>
                </a:solidFill>
                <a:latin typeface="Microsoft YaHei" panose="020B0503020204020204" pitchFamily="34" charset="-122"/>
                <a:ea typeface="Microsoft YaHei" panose="020B0503020204020204" pitchFamily="34" charset="-122"/>
              </a:rPr>
              <a:t>这次实验的实验环境为</a:t>
            </a:r>
            <a:r>
              <a:rPr lang="en" altLang="zh-CN" sz="2000">
                <a:solidFill>
                  <a:schemeClr val="bg1"/>
                </a:solidFill>
                <a:latin typeface="Microsoft YaHei" panose="020B0503020204020204" pitchFamily="34" charset="-122"/>
                <a:ea typeface="Microsoft YaHei" panose="020B0503020204020204" pitchFamily="34" charset="-122"/>
              </a:rPr>
              <a:t>Google Colab </a:t>
            </a:r>
            <a:r>
              <a:rPr lang="zh-CN" altLang="en-US" sz="2000">
                <a:solidFill>
                  <a:schemeClr val="bg1"/>
                </a:solidFill>
                <a:latin typeface="Microsoft YaHei" panose="020B0503020204020204" pitchFamily="34" charset="-122"/>
                <a:ea typeface="Microsoft YaHei" panose="020B0503020204020204" pitchFamily="34" charset="-122"/>
              </a:rPr>
              <a:t>以及 </a:t>
            </a:r>
            <a:r>
              <a:rPr lang="en" altLang="zh-CN" sz="2000">
                <a:solidFill>
                  <a:schemeClr val="bg1"/>
                </a:solidFill>
                <a:latin typeface="Microsoft YaHei" panose="020B0503020204020204" pitchFamily="34" charset="-122"/>
                <a:ea typeface="Microsoft YaHei" panose="020B0503020204020204" pitchFamily="34" charset="-122"/>
              </a:rPr>
              <a:t>Pycharm</a:t>
            </a:r>
            <a:r>
              <a:rPr lang="zh-CN" altLang="en" sz="2000">
                <a:solidFill>
                  <a:schemeClr val="bg1"/>
                </a:solidFill>
                <a:latin typeface="Microsoft YaHei" panose="020B0503020204020204" pitchFamily="34" charset="-122"/>
                <a:ea typeface="Microsoft YaHei" panose="020B0503020204020204" pitchFamily="34" charset="-122"/>
              </a:rPr>
              <a:t>。</a:t>
            </a:r>
            <a:r>
              <a:rPr lang="zh-CN" altLang="en-US" sz="2000">
                <a:solidFill>
                  <a:schemeClr val="bg1"/>
                </a:solidFill>
                <a:latin typeface="Microsoft YaHei" panose="020B0503020204020204" pitchFamily="34" charset="-122"/>
                <a:ea typeface="Microsoft YaHei" panose="020B0503020204020204" pitchFamily="34" charset="-122"/>
              </a:rPr>
              <a:t>代码源码上传在我的</a:t>
            </a:r>
            <a:r>
              <a:rPr lang="en" altLang="zh-CN" sz="2000">
                <a:solidFill>
                  <a:schemeClr val="bg1"/>
                </a:solidFill>
                <a:latin typeface="Microsoft YaHei" panose="020B0503020204020204" pitchFamily="34" charset="-122"/>
                <a:ea typeface="Microsoft YaHei" panose="020B0503020204020204" pitchFamily="34" charset="-122"/>
              </a:rPr>
              <a:t>github </a:t>
            </a:r>
            <a:r>
              <a:rPr lang="zh-CN" altLang="en-US" sz="2000">
                <a:solidFill>
                  <a:schemeClr val="bg1"/>
                </a:solidFill>
                <a:latin typeface="Microsoft YaHei" panose="020B0503020204020204" pitchFamily="34" charset="-122"/>
                <a:ea typeface="Microsoft YaHei" panose="020B0503020204020204" pitchFamily="34" charset="-122"/>
              </a:rPr>
              <a:t>仓库：</a:t>
            </a:r>
            <a:r>
              <a:rPr lang="en" altLang="zh-CN" sz="2000">
                <a:solidFill>
                  <a:schemeClr val="bg1"/>
                </a:solidFill>
                <a:latin typeface="Microsoft YaHei" panose="020B0503020204020204" pitchFamily="34" charset="-122"/>
                <a:ea typeface="Microsoft YaHei" panose="020B0503020204020204" pitchFamily="34" charset="-122"/>
              </a:rPr>
              <a:t>https://github.com/icarushhh/MSRA-myLime.git</a:t>
            </a:r>
            <a:endParaRPr lang="zh-CN" altLang="en-US" sz="2000">
              <a:solidFill>
                <a:schemeClr val="bg1"/>
              </a:solidFill>
              <a:latin typeface="Microsoft YaHei" panose="020B0503020204020204" pitchFamily="34" charset="-122"/>
              <a:ea typeface="Microsoft YaHei" panose="020B0503020204020204" pitchFamily="34" charset="-122"/>
            </a:endParaRPr>
          </a:p>
        </p:txBody>
      </p:sp>
      <p:pic>
        <p:nvPicPr>
          <p:cNvPr id="3" name="图片 2">
            <a:extLst>
              <a:ext uri="{FF2B5EF4-FFF2-40B4-BE49-F238E27FC236}">
                <a16:creationId xmlns:a16="http://schemas.microsoft.com/office/drawing/2014/main" id="{6CEB7DB6-5776-66DD-A972-A6B98CB76B62}"/>
              </a:ext>
            </a:extLst>
          </p:cNvPr>
          <p:cNvPicPr>
            <a:picLocks noChangeAspect="1"/>
          </p:cNvPicPr>
          <p:nvPr/>
        </p:nvPicPr>
        <p:blipFill>
          <a:blip r:embed="rId3"/>
          <a:stretch>
            <a:fillRect/>
          </a:stretch>
        </p:blipFill>
        <p:spPr>
          <a:xfrm>
            <a:off x="1889209" y="2288584"/>
            <a:ext cx="8068420" cy="4301282"/>
          </a:xfrm>
          <a:prstGeom prst="rect">
            <a:avLst/>
          </a:prstGeom>
          <a:effectLst>
            <a:softEdge rad="38100"/>
          </a:effectLst>
        </p:spPr>
      </p:pic>
    </p:spTree>
    <p:extLst>
      <p:ext uri="{BB962C8B-B14F-4D97-AF65-F5344CB8AC3E}">
        <p14:creationId xmlns:p14="http://schemas.microsoft.com/office/powerpoint/2010/main" val="1960835817"/>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图片 13"/>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5" name="矩形 14"/>
          <p:cNvSpPr>
            <a:spLocks noChangeArrowheads="1"/>
          </p:cNvSpPr>
          <p:nvPr/>
        </p:nvSpPr>
        <p:spPr bwMode="auto">
          <a:xfrm>
            <a:off x="0" y="0"/>
            <a:ext cx="12192000" cy="6858000"/>
          </a:xfrm>
          <a:prstGeom prst="rect">
            <a:avLst/>
          </a:prstGeom>
          <a:solidFill>
            <a:schemeClr val="bg1">
              <a:alpha val="16078"/>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nvGrpSpPr>
          <p:cNvPr id="3076" name="组合 10"/>
          <p:cNvGrpSpPr>
            <a:grpSpLocks/>
          </p:cNvGrpSpPr>
          <p:nvPr/>
        </p:nvGrpSpPr>
        <p:grpSpPr bwMode="auto">
          <a:xfrm>
            <a:off x="3276600" y="1306513"/>
            <a:ext cx="508000" cy="765175"/>
            <a:chOff x="0" y="0"/>
            <a:chExt cx="1064175" cy="1605838"/>
          </a:xfrm>
        </p:grpSpPr>
        <p:sp>
          <p:nvSpPr>
            <p:cNvPr id="3097" name="任意多边形 9"/>
            <p:cNvSpPr>
              <a:spLocks/>
            </p:cNvSpPr>
            <p:nvPr/>
          </p:nvSpPr>
          <p:spPr bwMode="auto">
            <a:xfrm rot="919542">
              <a:off x="0" y="0"/>
              <a:ext cx="1035297" cy="1426610"/>
            </a:xfrm>
            <a:custGeom>
              <a:avLst/>
              <a:gdLst>
                <a:gd name="T0" fmla="*/ 574808 w 1035297"/>
                <a:gd name="T1" fmla="*/ 0 h 1426610"/>
                <a:gd name="T2" fmla="*/ 1035297 w 1035297"/>
                <a:gd name="T3" fmla="*/ 1142885 h 1426610"/>
                <a:gd name="T4" fmla="*/ 0 w 1035297"/>
                <a:gd name="T5" fmla="*/ 1426610 h 1426610"/>
                <a:gd name="T6" fmla="*/ 574808 w 1035297"/>
                <a:gd name="T7" fmla="*/ 0 h 14266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35297" h="1426610">
                  <a:moveTo>
                    <a:pt x="574808" y="0"/>
                  </a:moveTo>
                  <a:lnTo>
                    <a:pt x="1035297" y="1142885"/>
                  </a:lnTo>
                  <a:lnTo>
                    <a:pt x="0" y="1426610"/>
                  </a:lnTo>
                  <a:lnTo>
                    <a:pt x="574808" y="0"/>
                  </a:lnTo>
                  <a:close/>
                </a:path>
              </a:pathLst>
            </a:custGeom>
            <a:solidFill>
              <a:schemeClr val="bg1">
                <a:alpha val="34117"/>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3098" name="任意多边形 6"/>
            <p:cNvSpPr>
              <a:spLocks/>
            </p:cNvSpPr>
            <p:nvPr/>
          </p:nvSpPr>
          <p:spPr bwMode="auto">
            <a:xfrm rot="-1050472">
              <a:off x="352665" y="557257"/>
              <a:ext cx="711510" cy="1048581"/>
            </a:xfrm>
            <a:custGeom>
              <a:avLst/>
              <a:gdLst>
                <a:gd name="T0" fmla="*/ 75275 w 2970348"/>
                <a:gd name="T1" fmla="*/ 0 h 4484232"/>
                <a:gd name="T2" fmla="*/ 170433 w 2970348"/>
                <a:gd name="T3" fmla="*/ 245197 h 4484232"/>
                <a:gd name="T4" fmla="*/ 0 w 2970348"/>
                <a:gd name="T5" fmla="*/ 193963 h 4484232"/>
                <a:gd name="T6" fmla="*/ 75275 w 2970348"/>
                <a:gd name="T7" fmla="*/ 0 h 448423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970348" h="4484232">
                  <a:moveTo>
                    <a:pt x="1311906" y="0"/>
                  </a:moveTo>
                  <a:lnTo>
                    <a:pt x="2970348" y="4484232"/>
                  </a:lnTo>
                  <a:lnTo>
                    <a:pt x="0" y="3547237"/>
                  </a:lnTo>
                  <a:lnTo>
                    <a:pt x="1311906" y="0"/>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grpSp>
      <p:sp>
        <p:nvSpPr>
          <p:cNvPr id="3077" name="文本框 15"/>
          <p:cNvSpPr txBox="1">
            <a:spLocks noChangeArrowheads="1"/>
          </p:cNvSpPr>
          <p:nvPr/>
        </p:nvSpPr>
        <p:spPr bwMode="auto">
          <a:xfrm>
            <a:off x="171450" y="173185"/>
            <a:ext cx="450056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5400" b="1">
                <a:solidFill>
                  <a:schemeClr val="bg1"/>
                </a:solidFill>
                <a:latin typeface="微软雅黑" panose="020B0503020204020204" pitchFamily="34" charset="-122"/>
                <a:ea typeface="微软雅黑" panose="020B0503020204020204" pitchFamily="34" charset="-122"/>
              </a:rPr>
              <a:t>CONTENT</a:t>
            </a:r>
            <a:endParaRPr lang="zh-CN" altLang="en-US" sz="5400" b="1">
              <a:solidFill>
                <a:schemeClr val="bg1"/>
              </a:solidFill>
              <a:latin typeface="微软雅黑" panose="020B0503020204020204" pitchFamily="34" charset="-122"/>
              <a:ea typeface="微软雅黑" panose="020B0503020204020204" pitchFamily="34" charset="-122"/>
            </a:endParaRPr>
          </a:p>
        </p:txBody>
      </p:sp>
      <p:cxnSp>
        <p:nvCxnSpPr>
          <p:cNvPr id="3078" name="直接连接符 17"/>
          <p:cNvCxnSpPr>
            <a:cxnSpLocks noChangeShapeType="1"/>
          </p:cNvCxnSpPr>
          <p:nvPr/>
        </p:nvCxnSpPr>
        <p:spPr bwMode="auto">
          <a:xfrm flipV="1">
            <a:off x="419100" y="1079500"/>
            <a:ext cx="4252913" cy="9525"/>
          </a:xfrm>
          <a:prstGeom prst="line">
            <a:avLst/>
          </a:prstGeom>
          <a:noFill/>
          <a:ln w="6350">
            <a:solidFill>
              <a:schemeClr val="bg1"/>
            </a:solidFill>
            <a:round/>
            <a:headEnd/>
            <a:tailEnd/>
          </a:ln>
          <a:extLst>
            <a:ext uri="{909E8E84-426E-40DD-AFC4-6F175D3DCCD1}">
              <a14:hiddenFill xmlns:a14="http://schemas.microsoft.com/office/drawing/2010/main">
                <a:noFill/>
              </a14:hiddenFill>
            </a:ext>
          </a:extLst>
        </p:spPr>
      </p:cxnSp>
      <p:cxnSp>
        <p:nvCxnSpPr>
          <p:cNvPr id="3079" name="直接连接符 20"/>
          <p:cNvCxnSpPr>
            <a:cxnSpLocks noChangeShapeType="1"/>
          </p:cNvCxnSpPr>
          <p:nvPr/>
        </p:nvCxnSpPr>
        <p:spPr bwMode="auto">
          <a:xfrm>
            <a:off x="279400" y="1003300"/>
            <a:ext cx="4252913" cy="0"/>
          </a:xfrm>
          <a:prstGeom prst="line">
            <a:avLst/>
          </a:prstGeom>
          <a:noFill/>
          <a:ln w="57150">
            <a:solidFill>
              <a:schemeClr val="bg1"/>
            </a:solidFill>
            <a:round/>
            <a:headEnd/>
            <a:tailEnd/>
          </a:ln>
          <a:extLst>
            <a:ext uri="{909E8E84-426E-40DD-AFC4-6F175D3DCCD1}">
              <a14:hiddenFill xmlns:a14="http://schemas.microsoft.com/office/drawing/2010/main">
                <a:noFill/>
              </a14:hiddenFill>
            </a:ext>
          </a:extLst>
        </p:spPr>
      </p:cxnSp>
      <p:sp>
        <p:nvSpPr>
          <p:cNvPr id="3080" name="文本框 21"/>
          <p:cNvSpPr txBox="1">
            <a:spLocks noChangeArrowheads="1"/>
          </p:cNvSpPr>
          <p:nvPr/>
        </p:nvSpPr>
        <p:spPr bwMode="auto">
          <a:xfrm>
            <a:off x="4164013" y="1403350"/>
            <a:ext cx="852487"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4000" b="1">
                <a:solidFill>
                  <a:schemeClr val="bg1"/>
                </a:solidFill>
                <a:latin typeface="微软雅黑" panose="020B0503020204020204" pitchFamily="34" charset="-122"/>
                <a:ea typeface="微软雅黑" panose="020B0503020204020204" pitchFamily="34" charset="-122"/>
              </a:rPr>
              <a:t>一</a:t>
            </a:r>
          </a:p>
        </p:txBody>
      </p:sp>
      <p:sp>
        <p:nvSpPr>
          <p:cNvPr id="3081" name="文本框 22"/>
          <p:cNvSpPr txBox="1">
            <a:spLocks noChangeArrowheads="1"/>
          </p:cNvSpPr>
          <p:nvPr/>
        </p:nvSpPr>
        <p:spPr bwMode="auto">
          <a:xfrm>
            <a:off x="5084763" y="1465263"/>
            <a:ext cx="404812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3200" b="1">
                <a:solidFill>
                  <a:schemeClr val="bg1"/>
                </a:solidFill>
                <a:latin typeface="微软雅黑" panose="020B0503020204020204" pitchFamily="34" charset="-122"/>
                <a:ea typeface="微软雅黑" panose="020B0503020204020204" pitchFamily="34" charset="-122"/>
              </a:rPr>
              <a:t>研究背景和项目目标</a:t>
            </a:r>
          </a:p>
        </p:txBody>
      </p:sp>
      <p:grpSp>
        <p:nvGrpSpPr>
          <p:cNvPr id="3082" name="组合 23"/>
          <p:cNvGrpSpPr>
            <a:grpSpLocks/>
          </p:cNvGrpSpPr>
          <p:nvPr/>
        </p:nvGrpSpPr>
        <p:grpSpPr bwMode="auto">
          <a:xfrm>
            <a:off x="3276600" y="2432050"/>
            <a:ext cx="508000" cy="765175"/>
            <a:chOff x="0" y="0"/>
            <a:chExt cx="1064175" cy="1605838"/>
          </a:xfrm>
        </p:grpSpPr>
        <p:sp>
          <p:nvSpPr>
            <p:cNvPr id="3095" name="任意多边形 24"/>
            <p:cNvSpPr>
              <a:spLocks/>
            </p:cNvSpPr>
            <p:nvPr/>
          </p:nvSpPr>
          <p:spPr bwMode="auto">
            <a:xfrm rot="919542">
              <a:off x="0" y="0"/>
              <a:ext cx="1035297" cy="1426610"/>
            </a:xfrm>
            <a:custGeom>
              <a:avLst/>
              <a:gdLst>
                <a:gd name="T0" fmla="*/ 574808 w 1035297"/>
                <a:gd name="T1" fmla="*/ 0 h 1426610"/>
                <a:gd name="T2" fmla="*/ 1035297 w 1035297"/>
                <a:gd name="T3" fmla="*/ 1142885 h 1426610"/>
                <a:gd name="T4" fmla="*/ 0 w 1035297"/>
                <a:gd name="T5" fmla="*/ 1426610 h 1426610"/>
                <a:gd name="T6" fmla="*/ 574808 w 1035297"/>
                <a:gd name="T7" fmla="*/ 0 h 14266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35297" h="1426610">
                  <a:moveTo>
                    <a:pt x="574808" y="0"/>
                  </a:moveTo>
                  <a:lnTo>
                    <a:pt x="1035297" y="1142885"/>
                  </a:lnTo>
                  <a:lnTo>
                    <a:pt x="0" y="1426610"/>
                  </a:lnTo>
                  <a:lnTo>
                    <a:pt x="574808" y="0"/>
                  </a:lnTo>
                  <a:close/>
                </a:path>
              </a:pathLst>
            </a:custGeom>
            <a:solidFill>
              <a:schemeClr val="bg1">
                <a:alpha val="34117"/>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3096" name="任意多边形 25"/>
            <p:cNvSpPr>
              <a:spLocks/>
            </p:cNvSpPr>
            <p:nvPr/>
          </p:nvSpPr>
          <p:spPr bwMode="auto">
            <a:xfrm rot="-1050472">
              <a:off x="352665" y="557257"/>
              <a:ext cx="711510" cy="1048581"/>
            </a:xfrm>
            <a:custGeom>
              <a:avLst/>
              <a:gdLst>
                <a:gd name="T0" fmla="*/ 75275 w 2970348"/>
                <a:gd name="T1" fmla="*/ 0 h 4484232"/>
                <a:gd name="T2" fmla="*/ 170433 w 2970348"/>
                <a:gd name="T3" fmla="*/ 245197 h 4484232"/>
                <a:gd name="T4" fmla="*/ 0 w 2970348"/>
                <a:gd name="T5" fmla="*/ 193963 h 4484232"/>
                <a:gd name="T6" fmla="*/ 75275 w 2970348"/>
                <a:gd name="T7" fmla="*/ 0 h 448423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970348" h="4484232">
                  <a:moveTo>
                    <a:pt x="1311906" y="0"/>
                  </a:moveTo>
                  <a:lnTo>
                    <a:pt x="2970348" y="4484232"/>
                  </a:lnTo>
                  <a:lnTo>
                    <a:pt x="0" y="3547237"/>
                  </a:lnTo>
                  <a:lnTo>
                    <a:pt x="1311906" y="0"/>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grpSp>
      <p:sp>
        <p:nvSpPr>
          <p:cNvPr id="3083" name="文本框 26"/>
          <p:cNvSpPr txBox="1">
            <a:spLocks noChangeArrowheads="1"/>
          </p:cNvSpPr>
          <p:nvPr/>
        </p:nvSpPr>
        <p:spPr bwMode="auto">
          <a:xfrm>
            <a:off x="4164013" y="2528888"/>
            <a:ext cx="852487"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4000" b="1">
                <a:solidFill>
                  <a:schemeClr val="bg1"/>
                </a:solidFill>
                <a:latin typeface="微软雅黑" panose="020B0503020204020204" pitchFamily="34" charset="-122"/>
                <a:ea typeface="微软雅黑" panose="020B0503020204020204" pitchFamily="34" charset="-122"/>
              </a:rPr>
              <a:t>二</a:t>
            </a:r>
          </a:p>
        </p:txBody>
      </p:sp>
      <p:sp>
        <p:nvSpPr>
          <p:cNvPr id="3084" name="文本框 27"/>
          <p:cNvSpPr txBox="1">
            <a:spLocks noChangeArrowheads="1"/>
          </p:cNvSpPr>
          <p:nvPr/>
        </p:nvSpPr>
        <p:spPr bwMode="auto">
          <a:xfrm>
            <a:off x="5084763" y="2590800"/>
            <a:ext cx="59007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3200" b="1">
                <a:solidFill>
                  <a:schemeClr val="bg1"/>
                </a:solidFill>
                <a:latin typeface="微软雅黑" panose="020B0503020204020204" pitchFamily="34" charset="-122"/>
                <a:ea typeface="微软雅黑" panose="020B0503020204020204" pitchFamily="34" charset="-122"/>
              </a:rPr>
              <a:t>大模型可解释研究相关文献调研</a:t>
            </a:r>
          </a:p>
        </p:txBody>
      </p:sp>
      <p:grpSp>
        <p:nvGrpSpPr>
          <p:cNvPr id="3085" name="组合 28"/>
          <p:cNvGrpSpPr>
            <a:grpSpLocks/>
          </p:cNvGrpSpPr>
          <p:nvPr/>
        </p:nvGrpSpPr>
        <p:grpSpPr bwMode="auto">
          <a:xfrm>
            <a:off x="3276600" y="3586163"/>
            <a:ext cx="508000" cy="763587"/>
            <a:chOff x="0" y="0"/>
            <a:chExt cx="1064175" cy="1605838"/>
          </a:xfrm>
        </p:grpSpPr>
        <p:sp>
          <p:nvSpPr>
            <p:cNvPr id="3093" name="任意多边形 29"/>
            <p:cNvSpPr>
              <a:spLocks/>
            </p:cNvSpPr>
            <p:nvPr/>
          </p:nvSpPr>
          <p:spPr bwMode="auto">
            <a:xfrm rot="919542">
              <a:off x="0" y="0"/>
              <a:ext cx="1035297" cy="1426610"/>
            </a:xfrm>
            <a:custGeom>
              <a:avLst/>
              <a:gdLst>
                <a:gd name="T0" fmla="*/ 574808 w 1035297"/>
                <a:gd name="T1" fmla="*/ 0 h 1426610"/>
                <a:gd name="T2" fmla="*/ 1035297 w 1035297"/>
                <a:gd name="T3" fmla="*/ 1142885 h 1426610"/>
                <a:gd name="T4" fmla="*/ 0 w 1035297"/>
                <a:gd name="T5" fmla="*/ 1426610 h 1426610"/>
                <a:gd name="T6" fmla="*/ 574808 w 1035297"/>
                <a:gd name="T7" fmla="*/ 0 h 14266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35297" h="1426610">
                  <a:moveTo>
                    <a:pt x="574808" y="0"/>
                  </a:moveTo>
                  <a:lnTo>
                    <a:pt x="1035297" y="1142885"/>
                  </a:lnTo>
                  <a:lnTo>
                    <a:pt x="0" y="1426610"/>
                  </a:lnTo>
                  <a:lnTo>
                    <a:pt x="574808" y="0"/>
                  </a:lnTo>
                  <a:close/>
                </a:path>
              </a:pathLst>
            </a:custGeom>
            <a:solidFill>
              <a:schemeClr val="bg1">
                <a:alpha val="34117"/>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3094" name="任意多边形 30"/>
            <p:cNvSpPr>
              <a:spLocks/>
            </p:cNvSpPr>
            <p:nvPr/>
          </p:nvSpPr>
          <p:spPr bwMode="auto">
            <a:xfrm rot="-1050472">
              <a:off x="352665" y="557257"/>
              <a:ext cx="711510" cy="1048581"/>
            </a:xfrm>
            <a:custGeom>
              <a:avLst/>
              <a:gdLst>
                <a:gd name="T0" fmla="*/ 75275 w 2970348"/>
                <a:gd name="T1" fmla="*/ 0 h 4484232"/>
                <a:gd name="T2" fmla="*/ 170433 w 2970348"/>
                <a:gd name="T3" fmla="*/ 245197 h 4484232"/>
                <a:gd name="T4" fmla="*/ 0 w 2970348"/>
                <a:gd name="T5" fmla="*/ 193963 h 4484232"/>
                <a:gd name="T6" fmla="*/ 75275 w 2970348"/>
                <a:gd name="T7" fmla="*/ 0 h 448423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970348" h="4484232">
                  <a:moveTo>
                    <a:pt x="1311906" y="0"/>
                  </a:moveTo>
                  <a:lnTo>
                    <a:pt x="2970348" y="4484232"/>
                  </a:lnTo>
                  <a:lnTo>
                    <a:pt x="0" y="3547237"/>
                  </a:lnTo>
                  <a:lnTo>
                    <a:pt x="1311906" y="0"/>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grpSp>
      <p:sp>
        <p:nvSpPr>
          <p:cNvPr id="3086" name="文本框 31"/>
          <p:cNvSpPr txBox="1">
            <a:spLocks noChangeArrowheads="1"/>
          </p:cNvSpPr>
          <p:nvPr/>
        </p:nvSpPr>
        <p:spPr bwMode="auto">
          <a:xfrm>
            <a:off x="4164013" y="3681413"/>
            <a:ext cx="852487"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4000" b="1">
                <a:solidFill>
                  <a:schemeClr val="bg1"/>
                </a:solidFill>
                <a:latin typeface="微软雅黑" panose="020B0503020204020204" pitchFamily="34" charset="-122"/>
                <a:ea typeface="微软雅黑" panose="020B0503020204020204" pitchFamily="34" charset="-122"/>
              </a:rPr>
              <a:t>三</a:t>
            </a:r>
          </a:p>
        </p:txBody>
      </p:sp>
      <p:sp>
        <p:nvSpPr>
          <p:cNvPr id="3087" name="文本框 32"/>
          <p:cNvSpPr txBox="1">
            <a:spLocks noChangeArrowheads="1"/>
          </p:cNvSpPr>
          <p:nvPr/>
        </p:nvSpPr>
        <p:spPr bwMode="auto">
          <a:xfrm>
            <a:off x="5084763" y="3743325"/>
            <a:ext cx="404812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3200" b="1">
                <a:solidFill>
                  <a:schemeClr val="bg1"/>
                </a:solidFill>
                <a:latin typeface="微软雅黑" panose="020B0503020204020204" pitchFamily="34" charset="-122"/>
                <a:ea typeface="微软雅黑" panose="020B0503020204020204" pitchFamily="34" charset="-122"/>
              </a:rPr>
              <a:t>实验过程</a:t>
            </a:r>
          </a:p>
        </p:txBody>
      </p:sp>
      <p:grpSp>
        <p:nvGrpSpPr>
          <p:cNvPr id="3088" name="组合 33"/>
          <p:cNvGrpSpPr>
            <a:grpSpLocks/>
          </p:cNvGrpSpPr>
          <p:nvPr/>
        </p:nvGrpSpPr>
        <p:grpSpPr bwMode="auto">
          <a:xfrm>
            <a:off x="3276600" y="4621213"/>
            <a:ext cx="508000" cy="765175"/>
            <a:chOff x="0" y="0"/>
            <a:chExt cx="1064175" cy="1605838"/>
          </a:xfrm>
        </p:grpSpPr>
        <p:sp>
          <p:nvSpPr>
            <p:cNvPr id="3091" name="任意多边形 34"/>
            <p:cNvSpPr>
              <a:spLocks/>
            </p:cNvSpPr>
            <p:nvPr/>
          </p:nvSpPr>
          <p:spPr bwMode="auto">
            <a:xfrm rot="919542">
              <a:off x="0" y="0"/>
              <a:ext cx="1035297" cy="1426610"/>
            </a:xfrm>
            <a:custGeom>
              <a:avLst/>
              <a:gdLst>
                <a:gd name="T0" fmla="*/ 574808 w 1035297"/>
                <a:gd name="T1" fmla="*/ 0 h 1426610"/>
                <a:gd name="T2" fmla="*/ 1035297 w 1035297"/>
                <a:gd name="T3" fmla="*/ 1142885 h 1426610"/>
                <a:gd name="T4" fmla="*/ 0 w 1035297"/>
                <a:gd name="T5" fmla="*/ 1426610 h 1426610"/>
                <a:gd name="T6" fmla="*/ 574808 w 1035297"/>
                <a:gd name="T7" fmla="*/ 0 h 14266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35297" h="1426610">
                  <a:moveTo>
                    <a:pt x="574808" y="0"/>
                  </a:moveTo>
                  <a:lnTo>
                    <a:pt x="1035297" y="1142885"/>
                  </a:lnTo>
                  <a:lnTo>
                    <a:pt x="0" y="1426610"/>
                  </a:lnTo>
                  <a:lnTo>
                    <a:pt x="574808" y="0"/>
                  </a:lnTo>
                  <a:close/>
                </a:path>
              </a:pathLst>
            </a:custGeom>
            <a:solidFill>
              <a:schemeClr val="bg1">
                <a:alpha val="34117"/>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3092" name="任意多边形 35"/>
            <p:cNvSpPr>
              <a:spLocks/>
            </p:cNvSpPr>
            <p:nvPr/>
          </p:nvSpPr>
          <p:spPr bwMode="auto">
            <a:xfrm rot="-1050472">
              <a:off x="352665" y="557257"/>
              <a:ext cx="711510" cy="1048581"/>
            </a:xfrm>
            <a:custGeom>
              <a:avLst/>
              <a:gdLst>
                <a:gd name="T0" fmla="*/ 75275 w 2970348"/>
                <a:gd name="T1" fmla="*/ 0 h 4484232"/>
                <a:gd name="T2" fmla="*/ 170433 w 2970348"/>
                <a:gd name="T3" fmla="*/ 245197 h 4484232"/>
                <a:gd name="T4" fmla="*/ 0 w 2970348"/>
                <a:gd name="T5" fmla="*/ 193963 h 4484232"/>
                <a:gd name="T6" fmla="*/ 75275 w 2970348"/>
                <a:gd name="T7" fmla="*/ 0 h 448423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970348" h="4484232">
                  <a:moveTo>
                    <a:pt x="1311906" y="0"/>
                  </a:moveTo>
                  <a:lnTo>
                    <a:pt x="2970348" y="4484232"/>
                  </a:lnTo>
                  <a:lnTo>
                    <a:pt x="0" y="3547237"/>
                  </a:lnTo>
                  <a:lnTo>
                    <a:pt x="1311906" y="0"/>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grpSp>
      <p:sp>
        <p:nvSpPr>
          <p:cNvPr id="3089" name="文本框 36"/>
          <p:cNvSpPr txBox="1">
            <a:spLocks noChangeArrowheads="1"/>
          </p:cNvSpPr>
          <p:nvPr/>
        </p:nvSpPr>
        <p:spPr bwMode="auto">
          <a:xfrm>
            <a:off x="4164013" y="4716463"/>
            <a:ext cx="852487"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4000" b="1">
                <a:solidFill>
                  <a:schemeClr val="bg1"/>
                </a:solidFill>
                <a:latin typeface="微软雅黑" panose="020B0503020204020204" pitchFamily="34" charset="-122"/>
                <a:ea typeface="微软雅黑" panose="020B0503020204020204" pitchFamily="34" charset="-122"/>
              </a:rPr>
              <a:t>四</a:t>
            </a:r>
          </a:p>
        </p:txBody>
      </p:sp>
      <p:sp>
        <p:nvSpPr>
          <p:cNvPr id="3090" name="文本框 37"/>
          <p:cNvSpPr txBox="1">
            <a:spLocks noChangeArrowheads="1"/>
          </p:cNvSpPr>
          <p:nvPr/>
        </p:nvSpPr>
        <p:spPr bwMode="auto">
          <a:xfrm>
            <a:off x="5084763" y="4778375"/>
            <a:ext cx="4048125"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3200" b="1">
                <a:solidFill>
                  <a:schemeClr val="bg1"/>
                </a:solidFill>
                <a:latin typeface="微软雅黑" panose="020B0503020204020204" pitchFamily="34" charset="-122"/>
                <a:ea typeface="微软雅黑" panose="020B0503020204020204" pitchFamily="34" charset="-122"/>
              </a:rPr>
              <a:t>Insights</a:t>
            </a:r>
            <a:endParaRPr lang="zh-CN" altLang="en-US" sz="3200" b="1">
              <a:solidFill>
                <a:schemeClr val="bg1"/>
              </a:solidFill>
              <a:latin typeface="微软雅黑" panose="020B0503020204020204" pitchFamily="34" charset="-122"/>
              <a:ea typeface="微软雅黑" panose="020B0503020204020204" pitchFamily="34" charset="-122"/>
            </a:endParaRPr>
          </a:p>
        </p:txBody>
      </p:sp>
      <p:grpSp>
        <p:nvGrpSpPr>
          <p:cNvPr id="3" name="组合 33">
            <a:extLst>
              <a:ext uri="{FF2B5EF4-FFF2-40B4-BE49-F238E27FC236}">
                <a16:creationId xmlns:a16="http://schemas.microsoft.com/office/drawing/2014/main" id="{D58271E2-4D68-8741-A158-9CBC4C261383}"/>
              </a:ext>
            </a:extLst>
          </p:cNvPr>
          <p:cNvGrpSpPr>
            <a:grpSpLocks/>
          </p:cNvGrpSpPr>
          <p:nvPr/>
        </p:nvGrpSpPr>
        <p:grpSpPr bwMode="auto">
          <a:xfrm>
            <a:off x="3276600" y="5684229"/>
            <a:ext cx="508000" cy="765175"/>
            <a:chOff x="0" y="0"/>
            <a:chExt cx="1064175" cy="1605838"/>
          </a:xfrm>
        </p:grpSpPr>
        <p:sp>
          <p:nvSpPr>
            <p:cNvPr id="4" name="任意多边形 34">
              <a:extLst>
                <a:ext uri="{FF2B5EF4-FFF2-40B4-BE49-F238E27FC236}">
                  <a16:creationId xmlns:a16="http://schemas.microsoft.com/office/drawing/2014/main" id="{1514E563-3B98-2EDD-A6DB-E5A320C43517}"/>
                </a:ext>
              </a:extLst>
            </p:cNvPr>
            <p:cNvSpPr>
              <a:spLocks/>
            </p:cNvSpPr>
            <p:nvPr/>
          </p:nvSpPr>
          <p:spPr bwMode="auto">
            <a:xfrm rot="919542">
              <a:off x="0" y="0"/>
              <a:ext cx="1035297" cy="1426610"/>
            </a:xfrm>
            <a:custGeom>
              <a:avLst/>
              <a:gdLst>
                <a:gd name="T0" fmla="*/ 574808 w 1035297"/>
                <a:gd name="T1" fmla="*/ 0 h 1426610"/>
                <a:gd name="T2" fmla="*/ 1035297 w 1035297"/>
                <a:gd name="T3" fmla="*/ 1142885 h 1426610"/>
                <a:gd name="T4" fmla="*/ 0 w 1035297"/>
                <a:gd name="T5" fmla="*/ 1426610 h 1426610"/>
                <a:gd name="T6" fmla="*/ 574808 w 1035297"/>
                <a:gd name="T7" fmla="*/ 0 h 142661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35297" h="1426610">
                  <a:moveTo>
                    <a:pt x="574808" y="0"/>
                  </a:moveTo>
                  <a:lnTo>
                    <a:pt x="1035297" y="1142885"/>
                  </a:lnTo>
                  <a:lnTo>
                    <a:pt x="0" y="1426610"/>
                  </a:lnTo>
                  <a:lnTo>
                    <a:pt x="574808" y="0"/>
                  </a:lnTo>
                  <a:close/>
                </a:path>
              </a:pathLst>
            </a:custGeom>
            <a:solidFill>
              <a:schemeClr val="bg1">
                <a:alpha val="34117"/>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5" name="任意多边形 35">
              <a:extLst>
                <a:ext uri="{FF2B5EF4-FFF2-40B4-BE49-F238E27FC236}">
                  <a16:creationId xmlns:a16="http://schemas.microsoft.com/office/drawing/2014/main" id="{71CEFAC1-1C4E-2F1E-CEF6-5DF20153DE53}"/>
                </a:ext>
              </a:extLst>
            </p:cNvPr>
            <p:cNvSpPr>
              <a:spLocks/>
            </p:cNvSpPr>
            <p:nvPr/>
          </p:nvSpPr>
          <p:spPr bwMode="auto">
            <a:xfrm rot="-1050472">
              <a:off x="352665" y="557257"/>
              <a:ext cx="711510" cy="1048581"/>
            </a:xfrm>
            <a:custGeom>
              <a:avLst/>
              <a:gdLst>
                <a:gd name="T0" fmla="*/ 75275 w 2970348"/>
                <a:gd name="T1" fmla="*/ 0 h 4484232"/>
                <a:gd name="T2" fmla="*/ 170433 w 2970348"/>
                <a:gd name="T3" fmla="*/ 245197 h 4484232"/>
                <a:gd name="T4" fmla="*/ 0 w 2970348"/>
                <a:gd name="T5" fmla="*/ 193963 h 4484232"/>
                <a:gd name="T6" fmla="*/ 75275 w 2970348"/>
                <a:gd name="T7" fmla="*/ 0 h 448423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970348" h="4484232">
                  <a:moveTo>
                    <a:pt x="1311906" y="0"/>
                  </a:moveTo>
                  <a:lnTo>
                    <a:pt x="2970348" y="4484232"/>
                  </a:lnTo>
                  <a:lnTo>
                    <a:pt x="0" y="3547237"/>
                  </a:lnTo>
                  <a:lnTo>
                    <a:pt x="1311906" y="0"/>
                  </a:lnTo>
                  <a:close/>
                </a:path>
              </a:pathLst>
            </a:custGeom>
            <a:noFill/>
            <a:ln w="12700" cap="flat" cmpd="sng">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grpSp>
      <p:sp>
        <p:nvSpPr>
          <p:cNvPr id="6" name="文本框 36">
            <a:extLst>
              <a:ext uri="{FF2B5EF4-FFF2-40B4-BE49-F238E27FC236}">
                <a16:creationId xmlns:a16="http://schemas.microsoft.com/office/drawing/2014/main" id="{6D02D973-6560-DD46-4786-3D2D3B23F159}"/>
              </a:ext>
            </a:extLst>
          </p:cNvPr>
          <p:cNvSpPr txBox="1">
            <a:spLocks noChangeArrowheads="1"/>
          </p:cNvSpPr>
          <p:nvPr/>
        </p:nvSpPr>
        <p:spPr bwMode="auto">
          <a:xfrm>
            <a:off x="4176713" y="5779479"/>
            <a:ext cx="85248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4000" b="1">
                <a:solidFill>
                  <a:schemeClr val="bg1"/>
                </a:solidFill>
                <a:latin typeface="微软雅黑" panose="020B0503020204020204" pitchFamily="34" charset="-122"/>
                <a:ea typeface="微软雅黑" panose="020B0503020204020204" pitchFamily="34" charset="-122"/>
              </a:rPr>
              <a:t>五</a:t>
            </a:r>
          </a:p>
        </p:txBody>
      </p:sp>
      <p:sp>
        <p:nvSpPr>
          <p:cNvPr id="7" name="文本框 37">
            <a:extLst>
              <a:ext uri="{FF2B5EF4-FFF2-40B4-BE49-F238E27FC236}">
                <a16:creationId xmlns:a16="http://schemas.microsoft.com/office/drawing/2014/main" id="{102B4730-D34D-4C66-9D58-72D1019C3060}"/>
              </a:ext>
            </a:extLst>
          </p:cNvPr>
          <p:cNvSpPr txBox="1">
            <a:spLocks noChangeArrowheads="1"/>
          </p:cNvSpPr>
          <p:nvPr/>
        </p:nvSpPr>
        <p:spPr bwMode="auto">
          <a:xfrm>
            <a:off x="5122863" y="5841391"/>
            <a:ext cx="4048125"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3200" b="1">
                <a:solidFill>
                  <a:schemeClr val="bg1"/>
                </a:solidFill>
                <a:latin typeface="微软雅黑" panose="020B0503020204020204" pitchFamily="34" charset="-122"/>
                <a:ea typeface="微软雅黑" panose="020B0503020204020204" pitchFamily="34" charset="-122"/>
              </a:rPr>
              <a:t>Ideas</a:t>
            </a:r>
            <a:endParaRPr lang="zh-CN" altLang="en-US" sz="3200" b="1">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42211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3.1 Fine-tune BERT-base</a:t>
            </a:r>
            <a:endParaRPr lang="zh-CN" altLang="en-US" sz="2400" b="1"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C2D475AA-8DD6-A113-C18B-D2FC8BF32251}"/>
              </a:ext>
            </a:extLst>
          </p:cNvPr>
          <p:cNvSpPr txBox="1"/>
          <p:nvPr/>
        </p:nvSpPr>
        <p:spPr>
          <a:xfrm>
            <a:off x="1011238" y="2315865"/>
            <a:ext cx="9369759" cy="1938992"/>
          </a:xfrm>
          <a:prstGeom prst="rect">
            <a:avLst/>
          </a:prstGeom>
          <a:noFill/>
        </p:spPr>
        <p:txBody>
          <a:bodyPr wrap="square" rtlCol="0">
            <a:spAutoFit/>
          </a:bodyPr>
          <a:lstStyle/>
          <a:p>
            <a:pPr marL="342900" indent="-342900" algn="l">
              <a:buFont typeface="Arial" panose="020B0604020202020204" pitchFamily="34" charset="0"/>
              <a:buChar char="•"/>
            </a:pPr>
            <a:r>
              <a:rPr lang="zh-CN" altLang="en-US" sz="2000">
                <a:solidFill>
                  <a:schemeClr val="bg1"/>
                </a:solidFill>
                <a:latin typeface="Microsoft YaHei" panose="020B0503020204020204" pitchFamily="34" charset="-122"/>
                <a:ea typeface="Microsoft YaHei" panose="020B0503020204020204" pitchFamily="34" charset="-122"/>
              </a:rPr>
              <a:t>在这一小节，我使用</a:t>
            </a:r>
            <a:r>
              <a:rPr lang="en" altLang="zh-CN" sz="2000">
                <a:solidFill>
                  <a:schemeClr val="bg1"/>
                </a:solidFill>
                <a:latin typeface="Microsoft YaHei" panose="020B0503020204020204" pitchFamily="34" charset="-122"/>
                <a:ea typeface="Microsoft YaHei" panose="020B0503020204020204" pitchFamily="34" charset="-122"/>
              </a:rPr>
              <a:t>Sentiment140</a:t>
            </a:r>
            <a:r>
              <a:rPr lang="zh-CN" altLang="en-US" sz="2000">
                <a:solidFill>
                  <a:schemeClr val="bg1"/>
                </a:solidFill>
                <a:latin typeface="Microsoft YaHei" panose="020B0503020204020204" pitchFamily="34" charset="-122"/>
                <a:ea typeface="Microsoft YaHei" panose="020B0503020204020204" pitchFamily="34" charset="-122"/>
              </a:rPr>
              <a:t> 数据集一个子集（训练数据和测试数据规模分别为</a:t>
            </a:r>
            <a:r>
              <a:rPr lang="en-US" altLang="zh-CN" sz="2000">
                <a:solidFill>
                  <a:schemeClr val="bg1"/>
                </a:solidFill>
                <a:latin typeface="Microsoft YaHei" panose="020B0503020204020204" pitchFamily="34" charset="-122"/>
                <a:ea typeface="Microsoft YaHei" panose="020B0503020204020204" pitchFamily="34" charset="-122"/>
              </a:rPr>
              <a:t>80k</a:t>
            </a:r>
            <a:r>
              <a:rPr lang="zh-CN" altLang="en-US" sz="2000">
                <a:solidFill>
                  <a:schemeClr val="bg1"/>
                </a:solidFill>
                <a:latin typeface="Microsoft YaHei" panose="020B0503020204020204" pitchFamily="34" charset="-122"/>
                <a:ea typeface="Microsoft YaHei" panose="020B0503020204020204" pitchFamily="34" charset="-122"/>
              </a:rPr>
              <a:t>和</a:t>
            </a:r>
            <a:r>
              <a:rPr lang="en-US" altLang="zh-CN" sz="2000">
                <a:solidFill>
                  <a:schemeClr val="bg1"/>
                </a:solidFill>
                <a:latin typeface="Microsoft YaHei" panose="020B0503020204020204" pitchFamily="34" charset="-122"/>
                <a:ea typeface="Microsoft YaHei" panose="020B0503020204020204" pitchFamily="34" charset="-122"/>
              </a:rPr>
              <a:t>20k</a:t>
            </a:r>
            <a:r>
              <a:rPr lang="zh-CN" altLang="en-US" sz="2000">
                <a:solidFill>
                  <a:schemeClr val="bg1"/>
                </a:solidFill>
                <a:latin typeface="Microsoft YaHei" panose="020B0503020204020204" pitchFamily="34" charset="-122"/>
                <a:ea typeface="Microsoft YaHei" panose="020B0503020204020204" pitchFamily="34" charset="-122"/>
              </a:rPr>
              <a:t>），对预训练语言模型</a:t>
            </a:r>
            <a:r>
              <a:rPr lang="en" altLang="zh-CN" sz="2000">
                <a:solidFill>
                  <a:schemeClr val="bg1"/>
                </a:solidFill>
                <a:latin typeface="Microsoft YaHei" panose="020B0503020204020204" pitchFamily="34" charset="-122"/>
                <a:ea typeface="Microsoft YaHei" panose="020B0503020204020204" pitchFamily="34" charset="-122"/>
              </a:rPr>
              <a:t>bert_base_uncased</a:t>
            </a:r>
            <a:r>
              <a:rPr lang="zh-CN" altLang="en-US" sz="2000">
                <a:solidFill>
                  <a:schemeClr val="bg1"/>
                </a:solidFill>
                <a:latin typeface="Microsoft YaHei" panose="020B0503020204020204" pitchFamily="34" charset="-122"/>
                <a:ea typeface="Microsoft YaHei" panose="020B0503020204020204" pitchFamily="34" charset="-122"/>
              </a:rPr>
              <a:t>进行</a:t>
            </a:r>
            <a:r>
              <a:rPr lang="en" altLang="zh-CN" sz="2000">
                <a:solidFill>
                  <a:schemeClr val="bg1"/>
                </a:solidFill>
                <a:latin typeface="Microsoft YaHei" panose="020B0503020204020204" pitchFamily="34" charset="-122"/>
                <a:ea typeface="Microsoft YaHei" panose="020B0503020204020204" pitchFamily="34" charset="-122"/>
              </a:rPr>
              <a:t>fine-tune</a:t>
            </a:r>
            <a:r>
              <a:rPr lang="zh-CN" altLang="en" sz="2000">
                <a:solidFill>
                  <a:schemeClr val="bg1"/>
                </a:solidFill>
                <a:latin typeface="Microsoft YaHei" panose="020B0503020204020204" pitchFamily="34" charset="-122"/>
                <a:ea typeface="Microsoft YaHei" panose="020B0503020204020204" pitchFamily="34" charset="-122"/>
              </a:rPr>
              <a:t>。</a:t>
            </a:r>
            <a:r>
              <a:rPr lang="zh-CN" altLang="en-US" sz="2000">
                <a:solidFill>
                  <a:schemeClr val="bg1"/>
                </a:solidFill>
                <a:latin typeface="Microsoft YaHei" panose="020B0503020204020204" pitchFamily="34" charset="-122"/>
                <a:ea typeface="Microsoft YaHei" panose="020B0503020204020204" pitchFamily="34" charset="-122"/>
              </a:rPr>
              <a:t>以</a:t>
            </a:r>
            <a:r>
              <a:rPr lang="en" altLang="zh-CN" sz="2000">
                <a:solidFill>
                  <a:schemeClr val="bg1"/>
                </a:solidFill>
                <a:latin typeface="Microsoft YaHei" panose="020B0503020204020204" pitchFamily="34" charset="-122"/>
                <a:ea typeface="Microsoft YaHei" panose="020B0503020204020204" pitchFamily="34" charset="-122"/>
              </a:rPr>
              <a:t>ipython notebook</a:t>
            </a:r>
            <a:r>
              <a:rPr lang="zh-CN" altLang="en-US" sz="2000">
                <a:solidFill>
                  <a:schemeClr val="bg1"/>
                </a:solidFill>
                <a:latin typeface="Microsoft YaHei" panose="020B0503020204020204" pitchFamily="34" charset="-122"/>
                <a:ea typeface="Microsoft YaHei" panose="020B0503020204020204" pitchFamily="34" charset="-122"/>
              </a:rPr>
              <a:t>的形式在</a:t>
            </a:r>
            <a:r>
              <a:rPr lang="en" altLang="zh-CN" sz="2000">
                <a:solidFill>
                  <a:schemeClr val="bg1"/>
                </a:solidFill>
                <a:latin typeface="Microsoft YaHei" panose="020B0503020204020204" pitchFamily="34" charset="-122"/>
                <a:ea typeface="Microsoft YaHei" panose="020B0503020204020204" pitchFamily="34" charset="-122"/>
              </a:rPr>
              <a:t>Colab</a:t>
            </a:r>
            <a:r>
              <a:rPr lang="zh-CN" altLang="en-US" sz="2000">
                <a:solidFill>
                  <a:schemeClr val="bg1"/>
                </a:solidFill>
                <a:latin typeface="Microsoft YaHei" panose="020B0503020204020204" pitchFamily="34" charset="-122"/>
                <a:ea typeface="Microsoft YaHei" panose="020B0503020204020204" pitchFamily="34" charset="-122"/>
              </a:rPr>
              <a:t>上运行。这一部分的代码太长，这里不贴源码，只做简单介绍。</a:t>
            </a:r>
          </a:p>
          <a:p>
            <a:pPr algn="l"/>
            <a:endParaRPr lang="zh-CN" altLang="en-US"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a:solidFill>
                  <a:schemeClr val="bg1"/>
                </a:solidFill>
                <a:latin typeface="Microsoft YaHei" panose="020B0503020204020204" pitchFamily="34" charset="-122"/>
                <a:ea typeface="Microsoft YaHei" panose="020B0503020204020204" pitchFamily="34" charset="-122"/>
              </a:rPr>
              <a:t>训练代码参考了文章 </a:t>
            </a:r>
            <a:r>
              <a:rPr lang="en" altLang="zh-CN" sz="2000" i="1">
                <a:solidFill>
                  <a:schemeClr val="bg1"/>
                </a:solidFill>
                <a:latin typeface="Microsoft YaHei" panose="020B0503020204020204" pitchFamily="34" charset="-122"/>
                <a:ea typeface="Microsoft YaHei" panose="020B0503020204020204" pitchFamily="34" charset="-122"/>
              </a:rPr>
              <a:t>BERT Fine-Tuning Tutorial with PyTorch</a:t>
            </a:r>
            <a:endParaRPr lang="zh-CN" altLang="en-US" sz="2000" i="1">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144968860"/>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42211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3.1 Fine-tune BERT-base</a:t>
            </a:r>
            <a:endParaRPr lang="zh-CN" altLang="en-US" sz="2400" b="1"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312565"/>
            <a:ext cx="9369759" cy="2862322"/>
          </a:xfrm>
          <a:prstGeom prst="rect">
            <a:avLst/>
          </a:prstGeom>
          <a:noFill/>
        </p:spPr>
        <p:txBody>
          <a:bodyPr wrap="square" rtlCol="0">
            <a:spAutoFit/>
          </a:bodyPr>
          <a:lstStyle/>
          <a:p>
            <a:pPr algn="l"/>
            <a:r>
              <a:rPr lang="en-US" altLang="zh-CN" sz="2000">
                <a:solidFill>
                  <a:schemeClr val="bg1"/>
                </a:solidFill>
                <a:latin typeface="Microsoft YaHei" panose="020B0503020204020204" pitchFamily="34" charset="-122"/>
                <a:ea typeface="Microsoft YaHei" panose="020B0503020204020204" pitchFamily="34" charset="-122"/>
              </a:rPr>
              <a:t>Fine-tune</a:t>
            </a:r>
            <a:r>
              <a:rPr lang="zh-CN" altLang="en-US" sz="2000">
                <a:solidFill>
                  <a:schemeClr val="bg1"/>
                </a:solidFill>
                <a:latin typeface="Microsoft YaHei" panose="020B0503020204020204" pitchFamily="34" charset="-122"/>
                <a:ea typeface="Microsoft YaHei" panose="020B0503020204020204" pitchFamily="34" charset="-122"/>
              </a:rPr>
              <a:t> </a:t>
            </a:r>
            <a:r>
              <a:rPr lang="en-US" altLang="zh-CN" sz="2000">
                <a:solidFill>
                  <a:schemeClr val="bg1"/>
                </a:solidFill>
                <a:latin typeface="Microsoft YaHei" panose="020B0503020204020204" pitchFamily="34" charset="-122"/>
                <a:ea typeface="Microsoft YaHei" panose="020B0503020204020204" pitchFamily="34" charset="-122"/>
              </a:rPr>
              <a:t>BERT</a:t>
            </a:r>
            <a:r>
              <a:rPr lang="zh-CN" altLang="en-US" sz="2000">
                <a:solidFill>
                  <a:schemeClr val="bg1"/>
                </a:solidFill>
                <a:latin typeface="Microsoft YaHei" panose="020B0503020204020204" pitchFamily="34" charset="-122"/>
                <a:ea typeface="Microsoft YaHei" panose="020B0503020204020204" pitchFamily="34" charset="-122"/>
              </a:rPr>
              <a:t>的主要过程如下：</a:t>
            </a:r>
            <a:endParaRPr lang="en-US" altLang="zh-CN" sz="2000">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en-US" altLang="zh-CN" sz="2000" b="1">
                <a:solidFill>
                  <a:schemeClr val="bg1"/>
                </a:solidFill>
                <a:latin typeface="Microsoft YaHei" panose="020B0503020204020204" pitchFamily="34" charset="-122"/>
                <a:ea typeface="Microsoft YaHei" panose="020B0503020204020204" pitchFamily="34" charset="-122"/>
              </a:rPr>
              <a:t>1.</a:t>
            </a:r>
            <a:r>
              <a:rPr lang="zh-CN" altLang="en-US" sz="2000" b="1">
                <a:solidFill>
                  <a:schemeClr val="bg1"/>
                </a:solidFill>
                <a:latin typeface="Microsoft YaHei" panose="020B0503020204020204" pitchFamily="34" charset="-122"/>
                <a:ea typeface="Microsoft YaHei" panose="020B0503020204020204" pitchFamily="34" charset="-122"/>
              </a:rPr>
              <a:t> 训练数据处理：</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读取</a:t>
            </a:r>
            <a:r>
              <a:rPr lang="en" altLang="zh-CN" sz="2000">
                <a:solidFill>
                  <a:schemeClr val="bg1"/>
                </a:solidFill>
                <a:latin typeface="Microsoft YaHei" panose="020B0503020204020204" pitchFamily="34" charset="-122"/>
                <a:ea typeface="Microsoft YaHei" panose="020B0503020204020204" pitchFamily="34" charset="-122"/>
              </a:rPr>
              <a:t>sentiment140_train_data.csv</a:t>
            </a:r>
            <a:r>
              <a:rPr lang="zh-CN" altLang="en" sz="2000">
                <a:solidFill>
                  <a:schemeClr val="bg1"/>
                </a:solidFill>
                <a:latin typeface="Microsoft YaHei" panose="020B0503020204020204" pitchFamily="34" charset="-122"/>
                <a:ea typeface="Microsoft YaHei" panose="020B0503020204020204" pitchFamily="34" charset="-122"/>
              </a:rPr>
              <a:t>，</a:t>
            </a:r>
            <a:r>
              <a:rPr lang="zh-CN" altLang="en-US" sz="2000">
                <a:solidFill>
                  <a:schemeClr val="bg1"/>
                </a:solidFill>
                <a:latin typeface="Microsoft YaHei" panose="020B0503020204020204" pitchFamily="34" charset="-122"/>
                <a:ea typeface="Microsoft YaHei" panose="020B0503020204020204" pitchFamily="34" charset="-122"/>
              </a:rPr>
              <a:t>使用其中的</a:t>
            </a:r>
            <a:r>
              <a:rPr lang="en" altLang="zh-CN" sz="2000">
                <a:solidFill>
                  <a:schemeClr val="bg1"/>
                </a:solidFill>
                <a:latin typeface="Microsoft YaHei" panose="020B0503020204020204" pitchFamily="34" charset="-122"/>
                <a:ea typeface="Microsoft YaHei" panose="020B0503020204020204" pitchFamily="34" charset="-122"/>
              </a:rPr>
              <a:t>text </a:t>
            </a:r>
            <a:r>
              <a:rPr lang="zh-CN" altLang="en-US" sz="2000">
                <a:solidFill>
                  <a:schemeClr val="bg1"/>
                </a:solidFill>
                <a:latin typeface="Microsoft YaHei" panose="020B0503020204020204" pitchFamily="34" charset="-122"/>
                <a:ea typeface="Microsoft YaHei" panose="020B0503020204020204" pitchFamily="34" charset="-122"/>
              </a:rPr>
              <a:t>和</a:t>
            </a:r>
            <a:r>
              <a:rPr lang="en" altLang="zh-CN" sz="2000">
                <a:solidFill>
                  <a:schemeClr val="bg1"/>
                </a:solidFill>
                <a:latin typeface="Microsoft YaHei" panose="020B0503020204020204" pitchFamily="34" charset="-122"/>
                <a:ea typeface="Microsoft YaHei" panose="020B0503020204020204" pitchFamily="34" charset="-122"/>
              </a:rPr>
              <a:t>label </a:t>
            </a:r>
            <a:r>
              <a:rPr lang="zh-CN" altLang="en-US" sz="2000">
                <a:solidFill>
                  <a:schemeClr val="bg1"/>
                </a:solidFill>
                <a:latin typeface="Microsoft YaHei" panose="020B0503020204020204" pitchFamily="34" charset="-122"/>
                <a:ea typeface="Microsoft YaHei" panose="020B0503020204020204" pitchFamily="34" charset="-122"/>
              </a:rPr>
              <a:t>的值构建训练数据，其中</a:t>
            </a:r>
            <a:r>
              <a:rPr lang="en" altLang="zh-CN" sz="2000">
                <a:solidFill>
                  <a:schemeClr val="bg1"/>
                </a:solidFill>
                <a:latin typeface="Microsoft YaHei" panose="020B0503020204020204" pitchFamily="34" charset="-122"/>
                <a:ea typeface="Microsoft YaHei" panose="020B0503020204020204" pitchFamily="34" charset="-122"/>
              </a:rPr>
              <a:t>text </a:t>
            </a:r>
            <a:r>
              <a:rPr lang="zh-CN" altLang="en-US" sz="2000">
                <a:solidFill>
                  <a:schemeClr val="bg1"/>
                </a:solidFill>
                <a:latin typeface="Microsoft YaHei" panose="020B0503020204020204" pitchFamily="34" charset="-122"/>
                <a:ea typeface="Microsoft YaHei" panose="020B0503020204020204" pitchFamily="34" charset="-122"/>
              </a:rPr>
              <a:t>需要使用</a:t>
            </a:r>
            <a:r>
              <a:rPr lang="en" altLang="zh-CN" sz="2000">
                <a:solidFill>
                  <a:schemeClr val="bg1"/>
                </a:solidFill>
                <a:latin typeface="Microsoft YaHei" panose="020B0503020204020204" pitchFamily="34" charset="-122"/>
                <a:ea typeface="Microsoft YaHei" panose="020B0503020204020204" pitchFamily="34" charset="-122"/>
              </a:rPr>
              <a:t>transformers.BertTokenizer </a:t>
            </a:r>
            <a:r>
              <a:rPr lang="zh-CN" altLang="en-US" sz="2000">
                <a:solidFill>
                  <a:schemeClr val="bg1"/>
                </a:solidFill>
                <a:latin typeface="Microsoft YaHei" panose="020B0503020204020204" pitchFamily="34" charset="-122"/>
                <a:ea typeface="Microsoft YaHei" panose="020B0503020204020204" pitchFamily="34" charset="-122"/>
              </a:rPr>
              <a:t>进行处理，使其符合</a:t>
            </a:r>
            <a:r>
              <a:rPr lang="en" altLang="zh-CN" sz="2000">
                <a:solidFill>
                  <a:schemeClr val="bg1"/>
                </a:solidFill>
                <a:latin typeface="Microsoft YaHei" panose="020B0503020204020204" pitchFamily="34" charset="-122"/>
                <a:ea typeface="Microsoft YaHei" panose="020B0503020204020204" pitchFamily="34" charset="-122"/>
              </a:rPr>
              <a:t>BERT</a:t>
            </a:r>
            <a:r>
              <a:rPr lang="zh-CN" altLang="en-US" sz="2000">
                <a:solidFill>
                  <a:schemeClr val="bg1"/>
                </a:solidFill>
                <a:latin typeface="Microsoft YaHei" panose="020B0503020204020204" pitchFamily="34" charset="-122"/>
                <a:ea typeface="Microsoft YaHei" panose="020B0503020204020204" pitchFamily="34" charset="-122"/>
              </a:rPr>
              <a:t>的输入形式</a:t>
            </a:r>
            <a:endParaRPr lang="en-US" altLang="zh-CN" sz="2000">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en-US" altLang="zh-CN" sz="2000" b="1">
                <a:solidFill>
                  <a:schemeClr val="bg1"/>
                </a:solidFill>
                <a:latin typeface="Microsoft YaHei" panose="020B0503020204020204" pitchFamily="34" charset="-122"/>
                <a:ea typeface="Microsoft YaHei" panose="020B0503020204020204" pitchFamily="34" charset="-122"/>
              </a:rPr>
              <a:t>2.</a:t>
            </a:r>
            <a:r>
              <a:rPr lang="zh-CN" altLang="en-US" sz="2000" b="1">
                <a:solidFill>
                  <a:schemeClr val="bg1"/>
                </a:solidFill>
                <a:latin typeface="Microsoft YaHei" panose="020B0503020204020204" pitchFamily="34" charset="-122"/>
                <a:ea typeface="Microsoft YaHei" panose="020B0503020204020204" pitchFamily="34" charset="-122"/>
              </a:rPr>
              <a:t> 预训练模型准备：</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使用</a:t>
            </a:r>
            <a:r>
              <a:rPr lang="en" altLang="zh-CN" sz="2000">
                <a:solidFill>
                  <a:schemeClr val="bg1"/>
                </a:solidFill>
                <a:latin typeface="Microsoft YaHei" panose="020B0503020204020204" pitchFamily="34" charset="-122"/>
                <a:ea typeface="Microsoft YaHei" panose="020B0503020204020204" pitchFamily="34" charset="-122"/>
              </a:rPr>
              <a:t>hugging face transformer </a:t>
            </a:r>
            <a:r>
              <a:rPr lang="zh-CN" altLang="en-US" sz="2000">
                <a:solidFill>
                  <a:schemeClr val="bg1"/>
                </a:solidFill>
                <a:latin typeface="Microsoft YaHei" panose="020B0503020204020204" pitchFamily="34" charset="-122"/>
                <a:ea typeface="Microsoft YaHei" panose="020B0503020204020204" pitchFamily="34" charset="-122"/>
              </a:rPr>
              <a:t>库提供的预训练</a:t>
            </a:r>
            <a:r>
              <a:rPr lang="en" altLang="zh-CN" sz="2000">
                <a:solidFill>
                  <a:schemeClr val="bg1"/>
                </a:solidFill>
                <a:latin typeface="Microsoft YaHei" panose="020B0503020204020204" pitchFamily="34" charset="-122"/>
                <a:ea typeface="Microsoft YaHei" panose="020B0503020204020204" pitchFamily="34" charset="-122"/>
              </a:rPr>
              <a:t>BERT</a:t>
            </a:r>
            <a:r>
              <a:rPr lang="zh-CN" altLang="en-US" sz="2000">
                <a:solidFill>
                  <a:schemeClr val="bg1"/>
                </a:solidFill>
                <a:latin typeface="Microsoft YaHei" panose="020B0503020204020204" pitchFamily="34" charset="-122"/>
                <a:ea typeface="Microsoft YaHei" panose="020B0503020204020204" pitchFamily="34" charset="-122"/>
              </a:rPr>
              <a:t>模型，并设置超参</a:t>
            </a:r>
          </a:p>
        </p:txBody>
      </p:sp>
      <p:pic>
        <p:nvPicPr>
          <p:cNvPr id="3" name="图片 2">
            <a:extLst>
              <a:ext uri="{FF2B5EF4-FFF2-40B4-BE49-F238E27FC236}">
                <a16:creationId xmlns:a16="http://schemas.microsoft.com/office/drawing/2014/main" id="{CB736B6C-ABEA-FE08-6821-CC51650A48FE}"/>
              </a:ext>
            </a:extLst>
          </p:cNvPr>
          <p:cNvPicPr>
            <a:picLocks noChangeAspect="1"/>
          </p:cNvPicPr>
          <p:nvPr/>
        </p:nvPicPr>
        <p:blipFill>
          <a:blip r:embed="rId3"/>
          <a:stretch>
            <a:fillRect/>
          </a:stretch>
        </p:blipFill>
        <p:spPr>
          <a:xfrm>
            <a:off x="4241800" y="1978957"/>
            <a:ext cx="7772400" cy="4754286"/>
          </a:xfrm>
          <a:prstGeom prst="rect">
            <a:avLst/>
          </a:prstGeom>
          <a:effectLst>
            <a:softEdge rad="38100"/>
          </a:effectLst>
        </p:spPr>
      </p:pic>
    </p:spTree>
    <p:extLst>
      <p:ext uri="{BB962C8B-B14F-4D97-AF65-F5344CB8AC3E}">
        <p14:creationId xmlns:p14="http://schemas.microsoft.com/office/powerpoint/2010/main" val="13605965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42211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3.1 Fine-tune BERT-base</a:t>
            </a:r>
            <a:endParaRPr lang="zh-CN" altLang="en-US" sz="2400" b="1"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9" y="1312565"/>
            <a:ext cx="4221162" cy="4708981"/>
          </a:xfrm>
          <a:prstGeom prst="rect">
            <a:avLst/>
          </a:prstGeom>
          <a:noFill/>
        </p:spPr>
        <p:txBody>
          <a:bodyPr wrap="square" rtlCol="0">
            <a:spAutoFit/>
          </a:bodyPr>
          <a:lstStyle/>
          <a:p>
            <a:pPr algn="l"/>
            <a:r>
              <a:rPr lang="en-US" altLang="zh-CN" sz="2000">
                <a:solidFill>
                  <a:schemeClr val="bg1"/>
                </a:solidFill>
                <a:latin typeface="Microsoft YaHei" panose="020B0503020204020204" pitchFamily="34" charset="-122"/>
                <a:ea typeface="Microsoft YaHei" panose="020B0503020204020204" pitchFamily="34" charset="-122"/>
              </a:rPr>
              <a:t>Fine-tune</a:t>
            </a:r>
            <a:r>
              <a:rPr lang="zh-CN" altLang="en-US" sz="2000">
                <a:solidFill>
                  <a:schemeClr val="bg1"/>
                </a:solidFill>
                <a:latin typeface="Microsoft YaHei" panose="020B0503020204020204" pitchFamily="34" charset="-122"/>
                <a:ea typeface="Microsoft YaHei" panose="020B0503020204020204" pitchFamily="34" charset="-122"/>
              </a:rPr>
              <a:t> </a:t>
            </a:r>
            <a:r>
              <a:rPr lang="en-US" altLang="zh-CN" sz="2000">
                <a:solidFill>
                  <a:schemeClr val="bg1"/>
                </a:solidFill>
                <a:latin typeface="Microsoft YaHei" panose="020B0503020204020204" pitchFamily="34" charset="-122"/>
                <a:ea typeface="Microsoft YaHei" panose="020B0503020204020204" pitchFamily="34" charset="-122"/>
              </a:rPr>
              <a:t>BERT</a:t>
            </a:r>
            <a:r>
              <a:rPr lang="zh-CN" altLang="en-US" sz="2000">
                <a:solidFill>
                  <a:schemeClr val="bg1"/>
                </a:solidFill>
                <a:latin typeface="Microsoft YaHei" panose="020B0503020204020204" pitchFamily="34" charset="-122"/>
                <a:ea typeface="Microsoft YaHei" panose="020B0503020204020204" pitchFamily="34" charset="-122"/>
              </a:rPr>
              <a:t>的主要过程如下：</a:t>
            </a:r>
            <a:endParaRPr lang="en-US" altLang="zh-CN" sz="2000">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en-US" altLang="zh-CN" sz="2000" b="1">
                <a:solidFill>
                  <a:schemeClr val="bg1"/>
                </a:solidFill>
                <a:latin typeface="Microsoft YaHei" panose="020B0503020204020204" pitchFamily="34" charset="-122"/>
                <a:ea typeface="Microsoft YaHei" panose="020B0503020204020204" pitchFamily="34" charset="-122"/>
              </a:rPr>
              <a:t>3.</a:t>
            </a:r>
            <a:r>
              <a:rPr lang="zh-CN" altLang="en-US" sz="2000" b="1">
                <a:solidFill>
                  <a:schemeClr val="bg1"/>
                </a:solidFill>
                <a:latin typeface="Microsoft YaHei" panose="020B0503020204020204" pitchFamily="34" charset="-122"/>
                <a:ea typeface="Microsoft YaHei" panose="020B0503020204020204" pitchFamily="34" charset="-122"/>
              </a:rPr>
              <a:t> </a:t>
            </a:r>
            <a:r>
              <a:rPr lang="en-US" altLang="zh-CN" sz="2000" b="1">
                <a:solidFill>
                  <a:schemeClr val="bg1"/>
                </a:solidFill>
                <a:latin typeface="Microsoft YaHei" panose="020B0503020204020204" pitchFamily="34" charset="-122"/>
                <a:ea typeface="Microsoft YaHei" panose="020B0503020204020204" pitchFamily="34" charset="-122"/>
              </a:rPr>
              <a:t>Fine-tune </a:t>
            </a:r>
            <a:r>
              <a:rPr lang="zh-CN" altLang="en-US" sz="2000" b="1">
                <a:solidFill>
                  <a:schemeClr val="bg1"/>
                </a:solidFill>
                <a:latin typeface="Microsoft YaHei" panose="020B0503020204020204" pitchFamily="34" charset="-122"/>
                <a:ea typeface="Microsoft YaHei" panose="020B0503020204020204" pitchFamily="34" charset="-122"/>
              </a:rPr>
              <a:t>预训练模型：</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每轮的训练的信息如图。</a:t>
            </a:r>
            <a:endParaRPr lang="en-US" altLang="zh-CN" sz="2000">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我们可以发现，随着训练轮数增加，训练集的</a:t>
            </a:r>
            <a:r>
              <a:rPr lang="en" altLang="zh-CN" sz="2000">
                <a:solidFill>
                  <a:schemeClr val="bg1"/>
                </a:solidFill>
                <a:latin typeface="Microsoft YaHei" panose="020B0503020204020204" pitchFamily="34" charset="-122"/>
                <a:ea typeface="Microsoft YaHei" panose="020B0503020204020204" pitchFamily="34" charset="-122"/>
              </a:rPr>
              <a:t>loss </a:t>
            </a:r>
            <a:r>
              <a:rPr lang="zh-CN" altLang="en-US" sz="2000">
                <a:solidFill>
                  <a:schemeClr val="bg1"/>
                </a:solidFill>
                <a:latin typeface="Microsoft YaHei" panose="020B0503020204020204" pitchFamily="34" charset="-122"/>
                <a:ea typeface="Microsoft YaHei" panose="020B0503020204020204" pitchFamily="34" charset="-122"/>
              </a:rPr>
              <a:t>不断减小，验证集的</a:t>
            </a:r>
            <a:r>
              <a:rPr lang="en" altLang="zh-CN" sz="2000">
                <a:solidFill>
                  <a:schemeClr val="bg1"/>
                </a:solidFill>
                <a:latin typeface="Microsoft YaHei" panose="020B0503020204020204" pitchFamily="34" charset="-122"/>
                <a:ea typeface="Microsoft YaHei" panose="020B0503020204020204" pitchFamily="34" charset="-122"/>
              </a:rPr>
              <a:t>loss </a:t>
            </a:r>
            <a:r>
              <a:rPr lang="zh-CN" altLang="en-US" sz="2000">
                <a:solidFill>
                  <a:schemeClr val="bg1"/>
                </a:solidFill>
                <a:latin typeface="Microsoft YaHei" panose="020B0503020204020204" pitchFamily="34" charset="-122"/>
                <a:ea typeface="Microsoft YaHei" panose="020B0503020204020204" pitchFamily="34" charset="-122"/>
              </a:rPr>
              <a:t>不断增大。验证集的准确率在</a:t>
            </a:r>
            <a:r>
              <a:rPr lang="en-US" altLang="zh-CN" sz="2000">
                <a:solidFill>
                  <a:schemeClr val="bg1"/>
                </a:solidFill>
                <a:latin typeface="Microsoft YaHei" panose="020B0503020204020204" pitchFamily="34" charset="-122"/>
                <a:ea typeface="Microsoft YaHei" panose="020B0503020204020204" pitchFamily="34" charset="-122"/>
              </a:rPr>
              <a:t>0.85</a:t>
            </a:r>
            <a:r>
              <a:rPr lang="zh-CN" altLang="en-US" sz="2000">
                <a:solidFill>
                  <a:schemeClr val="bg1"/>
                </a:solidFill>
                <a:latin typeface="Microsoft YaHei" panose="020B0503020204020204" pitchFamily="34" charset="-122"/>
                <a:ea typeface="Microsoft YaHei" panose="020B0503020204020204" pitchFamily="34" charset="-122"/>
              </a:rPr>
              <a:t>附近，说明模型的训练效果良好。</a:t>
            </a:r>
            <a:endParaRPr lang="en-US" altLang="zh-CN" sz="2000">
              <a:solidFill>
                <a:schemeClr val="bg1"/>
              </a:solidFill>
              <a:latin typeface="Microsoft YaHei" panose="020B0503020204020204" pitchFamily="34" charset="-122"/>
              <a:ea typeface="Microsoft YaHei" panose="020B0503020204020204" pitchFamily="34" charset="-122"/>
            </a:endParaRPr>
          </a:p>
          <a:p>
            <a:pPr algn="l"/>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zh-CN" altLang="en-US" sz="2000">
              <a:solidFill>
                <a:schemeClr val="bg1"/>
              </a:solidFill>
              <a:latin typeface="Microsoft YaHei" panose="020B0503020204020204" pitchFamily="34" charset="-122"/>
              <a:ea typeface="Microsoft YaHei" panose="020B0503020204020204" pitchFamily="34" charset="-122"/>
            </a:endParaRPr>
          </a:p>
        </p:txBody>
      </p:sp>
      <p:pic>
        <p:nvPicPr>
          <p:cNvPr id="4" name="图片 3">
            <a:extLst>
              <a:ext uri="{FF2B5EF4-FFF2-40B4-BE49-F238E27FC236}">
                <a16:creationId xmlns:a16="http://schemas.microsoft.com/office/drawing/2014/main" id="{69CA0DF0-6D41-644D-25D5-1547600EB170}"/>
              </a:ext>
            </a:extLst>
          </p:cNvPr>
          <p:cNvPicPr>
            <a:picLocks noChangeAspect="1"/>
          </p:cNvPicPr>
          <p:nvPr/>
        </p:nvPicPr>
        <p:blipFill rotWithShape="1">
          <a:blip r:embed="rId3"/>
          <a:srcRect l="4595" r="7659"/>
          <a:stretch/>
        </p:blipFill>
        <p:spPr>
          <a:xfrm>
            <a:off x="5080000" y="656282"/>
            <a:ext cx="6819901" cy="5793093"/>
          </a:xfrm>
          <a:prstGeom prst="rect">
            <a:avLst/>
          </a:prstGeom>
          <a:effectLst>
            <a:softEdge rad="38100"/>
          </a:effectLst>
        </p:spPr>
      </p:pic>
    </p:spTree>
    <p:extLst>
      <p:ext uri="{BB962C8B-B14F-4D97-AF65-F5344CB8AC3E}">
        <p14:creationId xmlns:p14="http://schemas.microsoft.com/office/powerpoint/2010/main" val="1683966034"/>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7" y="425450"/>
            <a:ext cx="66915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3.2 </a:t>
            </a:r>
            <a:r>
              <a:rPr lang="zh-CN" altLang="en-US" sz="2400" b="1" dirty="0">
                <a:solidFill>
                  <a:schemeClr val="bg1"/>
                </a:solidFill>
                <a:latin typeface="Microsoft YaHei" panose="020B0503020204020204" pitchFamily="34" charset="-122"/>
                <a:ea typeface="Microsoft YaHei" panose="020B0503020204020204" pitchFamily="34" charset="-122"/>
              </a:rPr>
              <a:t>使用</a:t>
            </a:r>
            <a:r>
              <a:rPr lang="en-US" altLang="zh-CN" sz="2400" b="1" dirty="0">
                <a:solidFill>
                  <a:schemeClr val="bg1"/>
                </a:solidFill>
                <a:latin typeface="Microsoft YaHei" panose="020B0503020204020204" pitchFamily="34" charset="-122"/>
                <a:ea typeface="Microsoft YaHei" panose="020B0503020204020204" pitchFamily="34" charset="-122"/>
              </a:rPr>
              <a:t>LIME</a:t>
            </a:r>
            <a:r>
              <a:rPr lang="zh-CN" altLang="en-US" sz="2400" b="1" dirty="0">
                <a:solidFill>
                  <a:schemeClr val="bg1"/>
                </a:solidFill>
                <a:latin typeface="Microsoft YaHei" panose="020B0503020204020204" pitchFamily="34" charset="-122"/>
                <a:ea typeface="Microsoft YaHei" panose="020B0503020204020204" pitchFamily="34" charset="-122"/>
              </a:rPr>
              <a:t>官方代码对模型生成解释</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7" y="1172865"/>
            <a:ext cx="9369759" cy="707886"/>
          </a:xfrm>
          <a:prstGeom prst="rect">
            <a:avLst/>
          </a:prstGeom>
          <a:noFill/>
        </p:spPr>
        <p:txBody>
          <a:bodyPr wrap="square" rtlCol="0">
            <a:spAutoFit/>
          </a:bodyPr>
          <a:lstStyle/>
          <a:p>
            <a:pPr algn="l"/>
            <a:r>
              <a:rPr lang="zh-CN" altLang="en-US" sz="2000">
                <a:solidFill>
                  <a:schemeClr val="bg1"/>
                </a:solidFill>
                <a:latin typeface="Microsoft YaHei" panose="020B0503020204020204" pitchFamily="34" charset="-122"/>
                <a:ea typeface="Microsoft YaHei" panose="020B0503020204020204" pitchFamily="34" charset="-122"/>
              </a:rPr>
              <a:t>在这一小节中，我主要使用官方实现的</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包对</a:t>
            </a:r>
            <a:r>
              <a:rPr lang="en" altLang="zh-CN" sz="2000">
                <a:solidFill>
                  <a:schemeClr val="bg1"/>
                </a:solidFill>
                <a:latin typeface="Microsoft YaHei" panose="020B0503020204020204" pitchFamily="34" charset="-122"/>
                <a:ea typeface="Microsoft YaHei" panose="020B0503020204020204" pitchFamily="34" charset="-122"/>
              </a:rPr>
              <a:t>fine-tune</a:t>
            </a:r>
            <a:r>
              <a:rPr lang="zh-CN" altLang="en-US" sz="2000">
                <a:solidFill>
                  <a:schemeClr val="bg1"/>
                </a:solidFill>
                <a:latin typeface="Microsoft YaHei" panose="020B0503020204020204" pitchFamily="34" charset="-122"/>
                <a:ea typeface="Microsoft YaHei" panose="020B0503020204020204" pitchFamily="34" charset="-122"/>
              </a:rPr>
              <a:t>后的</a:t>
            </a:r>
            <a:r>
              <a:rPr lang="en" altLang="zh-CN" sz="2000">
                <a:solidFill>
                  <a:schemeClr val="bg1"/>
                </a:solidFill>
                <a:latin typeface="Microsoft YaHei" panose="020B0503020204020204" pitchFamily="34" charset="-122"/>
                <a:ea typeface="Microsoft YaHei" panose="020B0503020204020204" pitchFamily="34" charset="-122"/>
              </a:rPr>
              <a:t>BERT</a:t>
            </a:r>
            <a:r>
              <a:rPr lang="zh-CN" altLang="en-US" sz="2000">
                <a:solidFill>
                  <a:schemeClr val="bg1"/>
                </a:solidFill>
                <a:latin typeface="Microsoft YaHei" panose="020B0503020204020204" pitchFamily="34" charset="-122"/>
                <a:ea typeface="Microsoft YaHei" panose="020B0503020204020204" pitchFamily="34" charset="-122"/>
              </a:rPr>
              <a:t>模型进行可解释性分析，同样在</a:t>
            </a:r>
            <a:r>
              <a:rPr lang="en" altLang="zh-CN" sz="2000">
                <a:solidFill>
                  <a:schemeClr val="bg1"/>
                </a:solidFill>
                <a:latin typeface="Microsoft YaHei" panose="020B0503020204020204" pitchFamily="34" charset="-122"/>
                <a:ea typeface="Microsoft YaHei" panose="020B0503020204020204" pitchFamily="34" charset="-122"/>
              </a:rPr>
              <a:t>Colab</a:t>
            </a:r>
            <a:r>
              <a:rPr lang="zh-CN" altLang="en-US" sz="2000">
                <a:solidFill>
                  <a:schemeClr val="bg1"/>
                </a:solidFill>
                <a:latin typeface="Microsoft YaHei" panose="020B0503020204020204" pitchFamily="34" charset="-122"/>
                <a:ea typeface="Microsoft YaHei" panose="020B0503020204020204" pitchFamily="34" charset="-122"/>
              </a:rPr>
              <a:t>中以</a:t>
            </a:r>
            <a:r>
              <a:rPr lang="en" altLang="zh-CN" sz="2000">
                <a:solidFill>
                  <a:schemeClr val="bg1"/>
                </a:solidFill>
                <a:latin typeface="Microsoft YaHei" panose="020B0503020204020204" pitchFamily="34" charset="-122"/>
                <a:ea typeface="Microsoft YaHei" panose="020B0503020204020204" pitchFamily="34" charset="-122"/>
              </a:rPr>
              <a:t>ipython notebook</a:t>
            </a:r>
            <a:r>
              <a:rPr lang="zh-CN" altLang="en-US" sz="2000">
                <a:solidFill>
                  <a:schemeClr val="bg1"/>
                </a:solidFill>
                <a:latin typeface="Microsoft YaHei" panose="020B0503020204020204" pitchFamily="34" charset="-122"/>
                <a:ea typeface="Microsoft YaHei" panose="020B0503020204020204" pitchFamily="34" charset="-122"/>
              </a:rPr>
              <a:t>方式运行。</a:t>
            </a:r>
          </a:p>
        </p:txBody>
      </p:sp>
      <p:sp>
        <p:nvSpPr>
          <p:cNvPr id="3" name="文本框 2">
            <a:extLst>
              <a:ext uri="{FF2B5EF4-FFF2-40B4-BE49-F238E27FC236}">
                <a16:creationId xmlns:a16="http://schemas.microsoft.com/office/drawing/2014/main" id="{A58E2EE4-B0EE-B8EB-C724-F8620934F9DF}"/>
              </a:ext>
            </a:extLst>
          </p:cNvPr>
          <p:cNvSpPr txBox="1"/>
          <p:nvPr/>
        </p:nvSpPr>
        <p:spPr>
          <a:xfrm>
            <a:off x="858837" y="2277596"/>
            <a:ext cx="10698163" cy="1323439"/>
          </a:xfrm>
          <a:prstGeom prst="rect">
            <a:avLst/>
          </a:prstGeom>
          <a:noFill/>
        </p:spPr>
        <p:txBody>
          <a:bodyPr wrap="square" rtlCol="0">
            <a:spAutoFit/>
          </a:bodyPr>
          <a:lstStyle/>
          <a:p>
            <a:pPr algn="l"/>
            <a:r>
              <a:rPr lang="en-US" altLang="zh-CN" sz="2000" b="1">
                <a:solidFill>
                  <a:schemeClr val="bg1"/>
                </a:solidFill>
                <a:latin typeface="Microsoft YaHei" panose="020B0503020204020204" pitchFamily="34" charset="-122"/>
                <a:ea typeface="Microsoft YaHei" panose="020B0503020204020204" pitchFamily="34" charset="-122"/>
              </a:rPr>
              <a:t>1. </a:t>
            </a:r>
            <a:r>
              <a:rPr lang="zh-CN" altLang="en-US" sz="2000" b="1">
                <a:solidFill>
                  <a:schemeClr val="bg1"/>
                </a:solidFill>
                <a:latin typeface="Microsoft YaHei" panose="020B0503020204020204" pitchFamily="34" charset="-122"/>
                <a:ea typeface="Microsoft YaHei" panose="020B0503020204020204" pitchFamily="34" charset="-122"/>
              </a:rPr>
              <a:t>加载</a:t>
            </a:r>
            <a:r>
              <a:rPr lang="en-US" altLang="zh-CN" sz="2000" b="1">
                <a:solidFill>
                  <a:schemeClr val="bg1"/>
                </a:solidFill>
                <a:latin typeface="Microsoft YaHei" panose="020B0503020204020204" pitchFamily="34" charset="-122"/>
                <a:ea typeface="Microsoft YaHei" panose="020B0503020204020204" pitchFamily="34" charset="-122"/>
              </a:rPr>
              <a:t>fine-tune</a:t>
            </a:r>
            <a:r>
              <a:rPr lang="zh-CN" altLang="en-US" sz="2000" b="1">
                <a:solidFill>
                  <a:schemeClr val="bg1"/>
                </a:solidFill>
                <a:latin typeface="Microsoft YaHei" panose="020B0503020204020204" pitchFamily="34" charset="-122"/>
                <a:ea typeface="Microsoft YaHei" panose="020B0503020204020204" pitchFamily="34" charset="-122"/>
              </a:rPr>
              <a:t>后的模型</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zh-CN" altLang="en-US" sz="2000">
              <a:solidFill>
                <a:schemeClr val="bg1"/>
              </a:solidFill>
              <a:latin typeface="Microsoft YaHei" panose="020B0503020204020204" pitchFamily="34" charset="-122"/>
              <a:ea typeface="Microsoft YaHei" panose="020B0503020204020204" pitchFamily="34" charset="-122"/>
            </a:endParaRPr>
          </a:p>
        </p:txBody>
      </p:sp>
      <p:pic>
        <p:nvPicPr>
          <p:cNvPr id="4" name="图片 3">
            <a:extLst>
              <a:ext uri="{FF2B5EF4-FFF2-40B4-BE49-F238E27FC236}">
                <a16:creationId xmlns:a16="http://schemas.microsoft.com/office/drawing/2014/main" id="{D977E5D3-DFB2-867A-BED3-6351921E2A5B}"/>
              </a:ext>
            </a:extLst>
          </p:cNvPr>
          <p:cNvPicPr>
            <a:picLocks noChangeAspect="1"/>
          </p:cNvPicPr>
          <p:nvPr/>
        </p:nvPicPr>
        <p:blipFill>
          <a:blip r:embed="rId3"/>
          <a:stretch>
            <a:fillRect/>
          </a:stretch>
        </p:blipFill>
        <p:spPr>
          <a:xfrm>
            <a:off x="1489254" y="2885559"/>
            <a:ext cx="9213492" cy="3733949"/>
          </a:xfrm>
          <a:prstGeom prst="rect">
            <a:avLst/>
          </a:prstGeom>
          <a:effectLst>
            <a:softEdge rad="38100"/>
          </a:effectLst>
        </p:spPr>
      </p:pic>
    </p:spTree>
    <p:extLst>
      <p:ext uri="{BB962C8B-B14F-4D97-AF65-F5344CB8AC3E}">
        <p14:creationId xmlns:p14="http://schemas.microsoft.com/office/powerpoint/2010/main" val="2274168099"/>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7" y="425450"/>
            <a:ext cx="66915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3.2 </a:t>
            </a:r>
            <a:r>
              <a:rPr lang="zh-CN" altLang="en-US" sz="2400" b="1" dirty="0">
                <a:solidFill>
                  <a:schemeClr val="bg1"/>
                </a:solidFill>
                <a:latin typeface="Microsoft YaHei" panose="020B0503020204020204" pitchFamily="34" charset="-122"/>
                <a:ea typeface="Microsoft YaHei" panose="020B0503020204020204" pitchFamily="34" charset="-122"/>
              </a:rPr>
              <a:t>使用</a:t>
            </a:r>
            <a:r>
              <a:rPr lang="en-US" altLang="zh-CN" sz="2400" b="1" dirty="0">
                <a:solidFill>
                  <a:schemeClr val="bg1"/>
                </a:solidFill>
                <a:latin typeface="Microsoft YaHei" panose="020B0503020204020204" pitchFamily="34" charset="-122"/>
                <a:ea typeface="Microsoft YaHei" panose="020B0503020204020204" pitchFamily="34" charset="-122"/>
              </a:rPr>
              <a:t>LIME</a:t>
            </a:r>
            <a:r>
              <a:rPr lang="zh-CN" altLang="en-US" sz="2400" b="1" dirty="0">
                <a:solidFill>
                  <a:schemeClr val="bg1"/>
                </a:solidFill>
                <a:latin typeface="Microsoft YaHei" panose="020B0503020204020204" pitchFamily="34" charset="-122"/>
                <a:ea typeface="Microsoft YaHei" panose="020B0503020204020204" pitchFamily="34" charset="-122"/>
              </a:rPr>
              <a:t>官方代码对模型生成解释</a:t>
            </a:r>
          </a:p>
        </p:txBody>
      </p:sp>
      <p:sp>
        <p:nvSpPr>
          <p:cNvPr id="3" name="文本框 2">
            <a:extLst>
              <a:ext uri="{FF2B5EF4-FFF2-40B4-BE49-F238E27FC236}">
                <a16:creationId xmlns:a16="http://schemas.microsoft.com/office/drawing/2014/main" id="{A58E2EE4-B0EE-B8EB-C724-F8620934F9DF}"/>
              </a:ext>
            </a:extLst>
          </p:cNvPr>
          <p:cNvSpPr txBox="1"/>
          <p:nvPr/>
        </p:nvSpPr>
        <p:spPr>
          <a:xfrm>
            <a:off x="858837" y="1224617"/>
            <a:ext cx="10698163" cy="1015663"/>
          </a:xfrm>
          <a:prstGeom prst="rect">
            <a:avLst/>
          </a:prstGeom>
          <a:noFill/>
        </p:spPr>
        <p:txBody>
          <a:bodyPr wrap="square" rtlCol="0">
            <a:spAutoFit/>
          </a:bodyPr>
          <a:lstStyle/>
          <a:p>
            <a:pPr algn="l"/>
            <a:r>
              <a:rPr lang="en-US" altLang="zh-CN" sz="2000" b="1">
                <a:solidFill>
                  <a:schemeClr val="bg1"/>
                </a:solidFill>
                <a:latin typeface="Microsoft YaHei" panose="020B0503020204020204" pitchFamily="34" charset="-122"/>
                <a:ea typeface="Microsoft YaHei" panose="020B0503020204020204" pitchFamily="34" charset="-122"/>
              </a:rPr>
              <a:t>2. </a:t>
            </a:r>
            <a:r>
              <a:rPr lang="zh-CN" altLang="en-US" sz="2000" b="1">
                <a:solidFill>
                  <a:schemeClr val="bg1"/>
                </a:solidFill>
                <a:latin typeface="Microsoft YaHei" panose="020B0503020204020204" pitchFamily="34" charset="-122"/>
                <a:ea typeface="Microsoft YaHei" panose="020B0503020204020204" pitchFamily="34" charset="-122"/>
              </a:rPr>
              <a:t>使用</a:t>
            </a:r>
            <a:r>
              <a:rPr lang="en-US" altLang="zh-CN" sz="2000" b="1">
                <a:solidFill>
                  <a:schemeClr val="bg1"/>
                </a:solidFill>
                <a:latin typeface="Microsoft YaHei" panose="020B0503020204020204" pitchFamily="34" charset="-122"/>
                <a:ea typeface="Microsoft YaHei" panose="020B0503020204020204" pitchFamily="34" charset="-122"/>
              </a:rPr>
              <a:t>lime</a:t>
            </a:r>
            <a:r>
              <a:rPr lang="zh-CN" altLang="en-US" sz="2000" b="1">
                <a:solidFill>
                  <a:schemeClr val="bg1"/>
                </a:solidFill>
                <a:latin typeface="Microsoft YaHei" panose="020B0503020204020204" pitchFamily="34" charset="-122"/>
                <a:ea typeface="Microsoft YaHei" panose="020B0503020204020204" pitchFamily="34" charset="-122"/>
              </a:rPr>
              <a:t>包对模型的预测生成解释</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zh-CN" altLang="en-US" sz="2000">
              <a:solidFill>
                <a:schemeClr val="bg1"/>
              </a:solidFill>
              <a:latin typeface="Microsoft YaHei" panose="020B0503020204020204" pitchFamily="34" charset="-122"/>
              <a:ea typeface="Microsoft YaHei" panose="020B0503020204020204" pitchFamily="34" charset="-122"/>
            </a:endParaRPr>
          </a:p>
        </p:txBody>
      </p:sp>
      <p:pic>
        <p:nvPicPr>
          <p:cNvPr id="5" name="图片 4">
            <a:extLst>
              <a:ext uri="{FF2B5EF4-FFF2-40B4-BE49-F238E27FC236}">
                <a16:creationId xmlns:a16="http://schemas.microsoft.com/office/drawing/2014/main" id="{2D2E8999-751C-F7F1-C525-D09FEDCF22BA}"/>
              </a:ext>
            </a:extLst>
          </p:cNvPr>
          <p:cNvPicPr>
            <a:picLocks noChangeAspect="1"/>
          </p:cNvPicPr>
          <p:nvPr/>
        </p:nvPicPr>
        <p:blipFill>
          <a:blip r:embed="rId3"/>
          <a:stretch>
            <a:fillRect/>
          </a:stretch>
        </p:blipFill>
        <p:spPr>
          <a:xfrm>
            <a:off x="1752599" y="1630848"/>
            <a:ext cx="8334231" cy="5125552"/>
          </a:xfrm>
          <a:prstGeom prst="rect">
            <a:avLst/>
          </a:prstGeom>
          <a:effectLst>
            <a:softEdge rad="38100"/>
          </a:effectLst>
        </p:spPr>
      </p:pic>
    </p:spTree>
    <p:extLst>
      <p:ext uri="{BB962C8B-B14F-4D97-AF65-F5344CB8AC3E}">
        <p14:creationId xmlns:p14="http://schemas.microsoft.com/office/powerpoint/2010/main" val="954584417"/>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w="9525">
            <a:solidFill>
              <a:schemeClr val="tx1"/>
            </a:solidFill>
            <a:miter lim="800000"/>
            <a:headEnd/>
            <a:tailEnd/>
          </a:ln>
          <a:effectLst>
            <a:softEdge rad="38100"/>
          </a:effectLst>
          <a:extLst>
            <a:ext uri="{909E8E84-426E-40DD-AFC4-6F175D3DCCD1}">
              <a14:hiddenFill xmlns:a14="http://schemas.microsoft.com/office/drawing/2010/main">
                <a:solidFill>
                  <a:srgbClr val="FFFFFF"/>
                </a:solidFill>
              </a14:hiddenFill>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7" y="425450"/>
            <a:ext cx="66915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3.2 </a:t>
            </a:r>
            <a:r>
              <a:rPr lang="zh-CN" altLang="en-US" sz="2400" b="1" dirty="0">
                <a:solidFill>
                  <a:schemeClr val="bg1"/>
                </a:solidFill>
                <a:latin typeface="Microsoft YaHei" panose="020B0503020204020204" pitchFamily="34" charset="-122"/>
                <a:ea typeface="Microsoft YaHei" panose="020B0503020204020204" pitchFamily="34" charset="-122"/>
              </a:rPr>
              <a:t>使用</a:t>
            </a:r>
            <a:r>
              <a:rPr lang="en-US" altLang="zh-CN" sz="2400" b="1" dirty="0">
                <a:solidFill>
                  <a:schemeClr val="bg1"/>
                </a:solidFill>
                <a:latin typeface="Microsoft YaHei" panose="020B0503020204020204" pitchFamily="34" charset="-122"/>
                <a:ea typeface="Microsoft YaHei" panose="020B0503020204020204" pitchFamily="34" charset="-122"/>
              </a:rPr>
              <a:t>LIME</a:t>
            </a:r>
            <a:r>
              <a:rPr lang="zh-CN" altLang="en-US" sz="2400" b="1" dirty="0">
                <a:solidFill>
                  <a:schemeClr val="bg1"/>
                </a:solidFill>
                <a:latin typeface="Microsoft YaHei" panose="020B0503020204020204" pitchFamily="34" charset="-122"/>
                <a:ea typeface="Microsoft YaHei" panose="020B0503020204020204" pitchFamily="34" charset="-122"/>
              </a:rPr>
              <a:t>官方代码对模型生成解释</a:t>
            </a:r>
          </a:p>
        </p:txBody>
      </p:sp>
      <p:sp>
        <p:nvSpPr>
          <p:cNvPr id="3" name="文本框 2">
            <a:extLst>
              <a:ext uri="{FF2B5EF4-FFF2-40B4-BE49-F238E27FC236}">
                <a16:creationId xmlns:a16="http://schemas.microsoft.com/office/drawing/2014/main" id="{A58E2EE4-B0EE-B8EB-C724-F8620934F9DF}"/>
              </a:ext>
            </a:extLst>
          </p:cNvPr>
          <p:cNvSpPr txBox="1"/>
          <p:nvPr/>
        </p:nvSpPr>
        <p:spPr>
          <a:xfrm>
            <a:off x="746918" y="983317"/>
            <a:ext cx="10698163" cy="1938992"/>
          </a:xfrm>
          <a:prstGeom prst="rect">
            <a:avLst/>
          </a:prstGeom>
          <a:noFill/>
        </p:spPr>
        <p:txBody>
          <a:bodyPr wrap="square" rtlCol="0">
            <a:spAutoFit/>
          </a:bodyPr>
          <a:lstStyle/>
          <a:p>
            <a:pPr algn="l"/>
            <a:r>
              <a:rPr lang="en-US" altLang="zh-CN" sz="2000" b="1">
                <a:solidFill>
                  <a:schemeClr val="bg1"/>
                </a:solidFill>
                <a:latin typeface="Microsoft YaHei" panose="020B0503020204020204" pitchFamily="34" charset="-122"/>
                <a:ea typeface="Microsoft YaHei" panose="020B0503020204020204" pitchFamily="34" charset="-122"/>
              </a:rPr>
              <a:t>CASE1:</a:t>
            </a:r>
          </a:p>
          <a:p>
            <a:pPr algn="l"/>
            <a:endParaRPr lang="en-US" altLang="zh-CN" sz="2000" b="1">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在这一个</a:t>
            </a:r>
            <a:r>
              <a:rPr lang="en-US" altLang="zh-CN" sz="2000">
                <a:solidFill>
                  <a:schemeClr val="bg1"/>
                </a:solidFill>
                <a:latin typeface="Microsoft YaHei" panose="020B0503020204020204" pitchFamily="34" charset="-122"/>
                <a:ea typeface="Microsoft YaHei" panose="020B0503020204020204" pitchFamily="34" charset="-122"/>
              </a:rPr>
              <a:t>case</a:t>
            </a:r>
            <a:r>
              <a:rPr lang="zh-CN" altLang="en-US" sz="2000">
                <a:solidFill>
                  <a:schemeClr val="bg1"/>
                </a:solidFill>
                <a:latin typeface="Microsoft YaHei" panose="020B0503020204020204" pitchFamily="34" charset="-122"/>
                <a:ea typeface="Microsoft YaHei" panose="020B0503020204020204" pitchFamily="34" charset="-122"/>
              </a:rPr>
              <a:t>中，可以发现</a:t>
            </a:r>
            <a:r>
              <a:rPr lang="en-US"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的解释较为准确。其中系数绝对值最大的四个</a:t>
            </a:r>
            <a:r>
              <a:rPr lang="en-US" altLang="zh-CN" sz="2000">
                <a:solidFill>
                  <a:schemeClr val="bg1"/>
                </a:solidFill>
                <a:latin typeface="Microsoft YaHei" panose="020B0503020204020204" pitchFamily="34" charset="-122"/>
                <a:ea typeface="Microsoft YaHei" panose="020B0503020204020204" pitchFamily="34" charset="-122"/>
              </a:rPr>
              <a:t>feature</a:t>
            </a:r>
            <a:r>
              <a:rPr lang="zh-CN" altLang="en-US" sz="2000">
                <a:solidFill>
                  <a:schemeClr val="bg1"/>
                </a:solidFill>
                <a:latin typeface="Microsoft YaHei" panose="020B0503020204020204" pitchFamily="34" charset="-122"/>
                <a:ea typeface="Microsoft YaHei" panose="020B0503020204020204" pitchFamily="34" charset="-122"/>
              </a:rPr>
              <a:t>为“</a:t>
            </a:r>
            <a:r>
              <a:rPr lang="en-US" altLang="zh-CN" sz="2000">
                <a:solidFill>
                  <a:schemeClr val="bg1"/>
                </a:solidFill>
                <a:latin typeface="Microsoft YaHei" panose="020B0503020204020204" pitchFamily="34" charset="-122"/>
                <a:ea typeface="Microsoft YaHei" panose="020B0503020204020204" pitchFamily="34" charset="-122"/>
              </a:rPr>
              <a:t>scared”</a:t>
            </a:r>
            <a:r>
              <a:rPr lang="zh-CN" altLang="en-US" sz="2000">
                <a:solidFill>
                  <a:schemeClr val="bg1"/>
                </a:solidFill>
                <a:latin typeface="Microsoft YaHei" panose="020B0503020204020204" pitchFamily="34" charset="-122"/>
                <a:ea typeface="Microsoft YaHei" panose="020B0503020204020204" pitchFamily="34" charset="-122"/>
              </a:rPr>
              <a:t>，“</a:t>
            </a:r>
            <a:r>
              <a:rPr lang="en-US" altLang="zh-CN" sz="2000">
                <a:solidFill>
                  <a:schemeClr val="bg1"/>
                </a:solidFill>
                <a:latin typeface="Microsoft YaHei" panose="020B0503020204020204" pitchFamily="34" charset="-122"/>
                <a:ea typeface="Microsoft YaHei" panose="020B0503020204020204" pitchFamily="34" charset="-122"/>
              </a:rPr>
              <a:t>overthinking”, "job"</a:t>
            </a:r>
            <a:r>
              <a:rPr lang="zh-CN" altLang="en-US" sz="2000">
                <a:solidFill>
                  <a:schemeClr val="bg1"/>
                </a:solidFill>
                <a:latin typeface="Microsoft YaHei" panose="020B0503020204020204" pitchFamily="34" charset="-122"/>
                <a:ea typeface="Microsoft YaHei" panose="020B0503020204020204" pitchFamily="34" charset="-122"/>
              </a:rPr>
              <a:t>和“</a:t>
            </a:r>
            <a:r>
              <a:rPr lang="en-US" altLang="zh-CN" sz="2000">
                <a:solidFill>
                  <a:schemeClr val="bg1"/>
                </a:solidFill>
                <a:latin typeface="Microsoft YaHei" panose="020B0503020204020204" pitchFamily="34" charset="-122"/>
                <a:ea typeface="Microsoft YaHei" panose="020B0503020204020204" pitchFamily="34" charset="-122"/>
              </a:rPr>
              <a:t>but”</a:t>
            </a:r>
            <a:r>
              <a:rPr lang="zh-CN" altLang="en-US" sz="2000">
                <a:solidFill>
                  <a:schemeClr val="bg1"/>
                </a:solidFill>
                <a:latin typeface="Microsoft YaHei" panose="020B0503020204020204" pitchFamily="34" charset="-122"/>
                <a:ea typeface="Microsoft YaHei" panose="020B0503020204020204" pitchFamily="34" charset="-122"/>
              </a:rPr>
              <a:t>，且系数为负数，表示对这些</a:t>
            </a:r>
            <a:r>
              <a:rPr lang="en-US" altLang="zh-CN" sz="2000">
                <a:solidFill>
                  <a:schemeClr val="bg1"/>
                </a:solidFill>
                <a:latin typeface="Microsoft YaHei" panose="020B0503020204020204" pitchFamily="34" charset="-122"/>
                <a:ea typeface="Microsoft YaHei" panose="020B0503020204020204" pitchFamily="34" charset="-122"/>
              </a:rPr>
              <a:t>words </a:t>
            </a:r>
            <a:r>
              <a:rPr lang="zh-CN" altLang="en-US" sz="2000">
                <a:solidFill>
                  <a:schemeClr val="bg1"/>
                </a:solidFill>
                <a:latin typeface="Microsoft YaHei" panose="020B0503020204020204" pitchFamily="34" charset="-122"/>
                <a:ea typeface="Microsoft YaHei" panose="020B0503020204020204" pitchFamily="34" charset="-122"/>
              </a:rPr>
              <a:t>促进模型判断这个</a:t>
            </a:r>
            <a:r>
              <a:rPr lang="en-US" altLang="zh-CN" sz="2000">
                <a:solidFill>
                  <a:schemeClr val="bg1"/>
                </a:solidFill>
                <a:latin typeface="Microsoft YaHei" panose="020B0503020204020204" pitchFamily="34" charset="-122"/>
                <a:ea typeface="Microsoft YaHei" panose="020B0503020204020204" pitchFamily="34" charset="-122"/>
              </a:rPr>
              <a:t>string </a:t>
            </a:r>
            <a:r>
              <a:rPr lang="zh-CN" altLang="en-US" sz="2000">
                <a:solidFill>
                  <a:schemeClr val="bg1"/>
                </a:solidFill>
                <a:latin typeface="Microsoft YaHei" panose="020B0503020204020204" pitchFamily="34" charset="-122"/>
                <a:ea typeface="Microsoft YaHei" panose="020B0503020204020204" pitchFamily="34" charset="-122"/>
              </a:rPr>
              <a:t>为</a:t>
            </a:r>
            <a:r>
              <a:rPr lang="en-US" altLang="zh-CN" sz="2000">
                <a:solidFill>
                  <a:schemeClr val="bg1"/>
                </a:solidFill>
                <a:latin typeface="Microsoft YaHei" panose="020B0503020204020204" pitchFamily="34" charset="-122"/>
                <a:ea typeface="Microsoft YaHei" panose="020B0503020204020204" pitchFamily="34" charset="-122"/>
              </a:rPr>
              <a:t>negative</a:t>
            </a:r>
            <a:r>
              <a:rPr lang="zh-CN" altLang="en-US" sz="2000">
                <a:solidFill>
                  <a:schemeClr val="bg1"/>
                </a:solidFill>
                <a:latin typeface="Microsoft YaHei" panose="020B0503020204020204" pitchFamily="34" charset="-122"/>
                <a:ea typeface="Microsoft YaHei" panose="020B0503020204020204" pitchFamily="34" charset="-122"/>
              </a:rPr>
              <a:t>，这也与我们的常识相符合。说明在这个例子中，模型的判断依据较为准确和可解释。</a:t>
            </a:r>
            <a:endParaRPr lang="en-US" altLang="zh-CN" sz="2000">
              <a:solidFill>
                <a:schemeClr val="bg1"/>
              </a:solidFill>
              <a:latin typeface="Microsoft YaHei" panose="020B0503020204020204" pitchFamily="34" charset="-122"/>
              <a:ea typeface="Microsoft YaHei" panose="020B0503020204020204" pitchFamily="34" charset="-122"/>
            </a:endParaRPr>
          </a:p>
        </p:txBody>
      </p:sp>
      <p:pic>
        <p:nvPicPr>
          <p:cNvPr id="7" name="图片 6">
            <a:extLst>
              <a:ext uri="{FF2B5EF4-FFF2-40B4-BE49-F238E27FC236}">
                <a16:creationId xmlns:a16="http://schemas.microsoft.com/office/drawing/2014/main" id="{2D28E68A-B5FB-01DD-6786-85CE37075E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92" y="3168842"/>
            <a:ext cx="11833414" cy="3308158"/>
          </a:xfrm>
          <a:prstGeom prst="rect">
            <a:avLst/>
          </a:prstGeom>
        </p:spPr>
      </p:pic>
      <p:pic>
        <p:nvPicPr>
          <p:cNvPr id="4" name="图片 3">
            <a:extLst>
              <a:ext uri="{FF2B5EF4-FFF2-40B4-BE49-F238E27FC236}">
                <a16:creationId xmlns:a16="http://schemas.microsoft.com/office/drawing/2014/main" id="{85379178-8CF2-D937-FCCB-76FA2D6C6D7D}"/>
              </a:ext>
            </a:extLst>
          </p:cNvPr>
          <p:cNvPicPr>
            <a:picLocks noChangeAspect="1"/>
          </p:cNvPicPr>
          <p:nvPr/>
        </p:nvPicPr>
        <p:blipFill rotWithShape="1">
          <a:blip r:embed="rId4">
            <a:extLst>
              <a:ext uri="{28A0092B-C50C-407E-A947-70E740481C1C}">
                <a14:useLocalDpi xmlns:a14="http://schemas.microsoft.com/office/drawing/2010/main" val="0"/>
              </a:ext>
            </a:extLst>
          </a:blip>
          <a:srcRect r="29454"/>
          <a:stretch/>
        </p:blipFill>
        <p:spPr>
          <a:xfrm>
            <a:off x="6959600" y="4435436"/>
            <a:ext cx="4314969" cy="2232064"/>
          </a:xfrm>
          <a:prstGeom prst="rect">
            <a:avLst/>
          </a:prstGeom>
          <a:ln>
            <a:solidFill>
              <a:schemeClr val="tx1"/>
            </a:solidFill>
          </a:ln>
        </p:spPr>
      </p:pic>
    </p:spTree>
    <p:extLst>
      <p:ext uri="{BB962C8B-B14F-4D97-AF65-F5344CB8AC3E}">
        <p14:creationId xmlns:p14="http://schemas.microsoft.com/office/powerpoint/2010/main" val="694014255"/>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2700" y="-12700"/>
            <a:ext cx="12192000" cy="6858000"/>
          </a:xfrm>
          <a:prstGeom prst="rect">
            <a:avLst/>
          </a:prstGeom>
          <a:noFill/>
          <a:ln w="9525">
            <a:solidFill>
              <a:schemeClr val="tx1"/>
            </a:solidFill>
            <a:miter lim="800000"/>
            <a:headEnd/>
            <a:tailEnd/>
          </a:ln>
          <a:effectLst>
            <a:softEdge rad="38100"/>
          </a:effectLst>
          <a:extLst>
            <a:ext uri="{909E8E84-426E-40DD-AFC4-6F175D3DCCD1}">
              <a14:hiddenFill xmlns:a14="http://schemas.microsoft.com/office/drawing/2010/main">
                <a:solidFill>
                  <a:srgbClr val="FFFFFF"/>
                </a:solidFill>
              </a14:hiddenFill>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7" y="425450"/>
            <a:ext cx="66915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3.2 </a:t>
            </a:r>
            <a:r>
              <a:rPr lang="zh-CN" altLang="en-US" sz="2400" b="1" dirty="0">
                <a:solidFill>
                  <a:schemeClr val="bg1"/>
                </a:solidFill>
                <a:latin typeface="Microsoft YaHei" panose="020B0503020204020204" pitchFamily="34" charset="-122"/>
                <a:ea typeface="Microsoft YaHei" panose="020B0503020204020204" pitchFamily="34" charset="-122"/>
              </a:rPr>
              <a:t>使用</a:t>
            </a:r>
            <a:r>
              <a:rPr lang="en-US" altLang="zh-CN" sz="2400" b="1" dirty="0">
                <a:solidFill>
                  <a:schemeClr val="bg1"/>
                </a:solidFill>
                <a:latin typeface="Microsoft YaHei" panose="020B0503020204020204" pitchFamily="34" charset="-122"/>
                <a:ea typeface="Microsoft YaHei" panose="020B0503020204020204" pitchFamily="34" charset="-122"/>
              </a:rPr>
              <a:t>LIME</a:t>
            </a:r>
            <a:r>
              <a:rPr lang="zh-CN" altLang="en-US" sz="2400" b="1" dirty="0">
                <a:solidFill>
                  <a:schemeClr val="bg1"/>
                </a:solidFill>
                <a:latin typeface="Microsoft YaHei" panose="020B0503020204020204" pitchFamily="34" charset="-122"/>
                <a:ea typeface="Microsoft YaHei" panose="020B0503020204020204" pitchFamily="34" charset="-122"/>
              </a:rPr>
              <a:t>官方代码对模型生成解释</a:t>
            </a:r>
          </a:p>
        </p:txBody>
      </p:sp>
      <p:sp>
        <p:nvSpPr>
          <p:cNvPr id="3" name="文本框 2">
            <a:extLst>
              <a:ext uri="{FF2B5EF4-FFF2-40B4-BE49-F238E27FC236}">
                <a16:creationId xmlns:a16="http://schemas.microsoft.com/office/drawing/2014/main" id="{A58E2EE4-B0EE-B8EB-C724-F8620934F9DF}"/>
              </a:ext>
            </a:extLst>
          </p:cNvPr>
          <p:cNvSpPr txBox="1"/>
          <p:nvPr/>
        </p:nvSpPr>
        <p:spPr>
          <a:xfrm>
            <a:off x="746918" y="983317"/>
            <a:ext cx="10698163" cy="1938992"/>
          </a:xfrm>
          <a:prstGeom prst="rect">
            <a:avLst/>
          </a:prstGeom>
          <a:noFill/>
        </p:spPr>
        <p:txBody>
          <a:bodyPr wrap="square" rtlCol="0">
            <a:spAutoFit/>
          </a:bodyPr>
          <a:lstStyle/>
          <a:p>
            <a:pPr algn="l"/>
            <a:r>
              <a:rPr lang="en-US" altLang="zh-CN" sz="2000" b="1">
                <a:solidFill>
                  <a:schemeClr val="bg1"/>
                </a:solidFill>
                <a:latin typeface="Microsoft YaHei" panose="020B0503020204020204" pitchFamily="34" charset="-122"/>
                <a:ea typeface="Microsoft YaHei" panose="020B0503020204020204" pitchFamily="34" charset="-122"/>
              </a:rPr>
              <a:t>CASE2:</a:t>
            </a:r>
          </a:p>
          <a:p>
            <a:pPr algn="l"/>
            <a:endParaRPr lang="en-US" altLang="zh-CN" sz="2000" b="1">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在这一个</a:t>
            </a:r>
            <a:r>
              <a:rPr lang="en-US" altLang="zh-CN" sz="2000">
                <a:solidFill>
                  <a:schemeClr val="bg1"/>
                </a:solidFill>
                <a:latin typeface="Microsoft YaHei" panose="020B0503020204020204" pitchFamily="34" charset="-122"/>
                <a:ea typeface="Microsoft YaHei" panose="020B0503020204020204" pitchFamily="34" charset="-122"/>
              </a:rPr>
              <a:t>case</a:t>
            </a:r>
            <a:r>
              <a:rPr lang="zh-CN" altLang="en-US" sz="2000">
                <a:solidFill>
                  <a:schemeClr val="bg1"/>
                </a:solidFill>
                <a:latin typeface="Microsoft YaHei" panose="020B0503020204020204" pitchFamily="34" charset="-122"/>
                <a:ea typeface="Microsoft YaHei" panose="020B0503020204020204" pitchFamily="34" charset="-122"/>
              </a:rPr>
              <a:t>中，虽然模型的预测结果是准确的，但是根据</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的解释，模型的判断依据并不完全准确。可以发现“</a:t>
            </a:r>
            <a:r>
              <a:rPr lang="en" altLang="zh-CN" sz="2000">
                <a:solidFill>
                  <a:schemeClr val="bg1"/>
                </a:solidFill>
                <a:latin typeface="Microsoft YaHei" panose="020B0503020204020204" pitchFamily="34" charset="-122"/>
                <a:ea typeface="Microsoft YaHei" panose="020B0503020204020204" pitchFamily="34" charset="-122"/>
              </a:rPr>
              <a:t>tweets” </a:t>
            </a:r>
            <a:r>
              <a:rPr lang="zh-CN" altLang="en-US" sz="2000">
                <a:solidFill>
                  <a:schemeClr val="bg1"/>
                </a:solidFill>
                <a:latin typeface="Microsoft YaHei" panose="020B0503020204020204" pitchFamily="34" charset="-122"/>
                <a:ea typeface="Microsoft YaHei" panose="020B0503020204020204" pitchFamily="34" charset="-122"/>
              </a:rPr>
              <a:t>这个</a:t>
            </a:r>
            <a:r>
              <a:rPr lang="en" altLang="zh-CN" sz="2000">
                <a:solidFill>
                  <a:schemeClr val="bg1"/>
                </a:solidFill>
                <a:latin typeface="Microsoft YaHei" panose="020B0503020204020204" pitchFamily="34" charset="-122"/>
                <a:ea typeface="Microsoft YaHei" panose="020B0503020204020204" pitchFamily="34" charset="-122"/>
              </a:rPr>
              <a:t>word</a:t>
            </a:r>
            <a:r>
              <a:rPr lang="zh-CN" altLang="en-US" sz="2000">
                <a:solidFill>
                  <a:schemeClr val="bg1"/>
                </a:solidFill>
                <a:latin typeface="Microsoft YaHei" panose="020B0503020204020204" pitchFamily="34" charset="-122"/>
                <a:ea typeface="Microsoft YaHei" panose="020B0503020204020204" pitchFamily="34" charset="-122"/>
              </a:rPr>
              <a:t>的系数绝对值第二大，对</a:t>
            </a:r>
            <a:r>
              <a:rPr lang="en" altLang="zh-CN" sz="2000">
                <a:solidFill>
                  <a:schemeClr val="bg1"/>
                </a:solidFill>
                <a:latin typeface="Microsoft YaHei" panose="020B0503020204020204" pitchFamily="34" charset="-122"/>
                <a:ea typeface="Microsoft YaHei" panose="020B0503020204020204" pitchFamily="34" charset="-122"/>
              </a:rPr>
              <a:t>model</a:t>
            </a:r>
            <a:r>
              <a:rPr lang="zh-CN" altLang="en-US" sz="2000">
                <a:solidFill>
                  <a:schemeClr val="bg1"/>
                </a:solidFill>
                <a:latin typeface="Microsoft YaHei" panose="020B0503020204020204" pitchFamily="34" charset="-122"/>
                <a:ea typeface="Microsoft YaHei" panose="020B0503020204020204" pitchFamily="34" charset="-122"/>
              </a:rPr>
              <a:t>判定这段</a:t>
            </a:r>
            <a:r>
              <a:rPr lang="en" altLang="zh-CN" sz="2000">
                <a:solidFill>
                  <a:schemeClr val="bg1"/>
                </a:solidFill>
                <a:latin typeface="Microsoft YaHei" panose="020B0503020204020204" pitchFamily="34" charset="-122"/>
                <a:ea typeface="Microsoft YaHei" panose="020B0503020204020204" pitchFamily="34" charset="-122"/>
              </a:rPr>
              <a:t>text</a:t>
            </a:r>
            <a:r>
              <a:rPr lang="zh-CN" altLang="en-US" sz="2000">
                <a:solidFill>
                  <a:schemeClr val="bg1"/>
                </a:solidFill>
                <a:latin typeface="Microsoft YaHei" panose="020B0503020204020204" pitchFamily="34" charset="-122"/>
                <a:ea typeface="Microsoft YaHei" panose="020B0503020204020204" pitchFamily="34" charset="-122"/>
              </a:rPr>
              <a:t>为</a:t>
            </a:r>
            <a:r>
              <a:rPr lang="en" altLang="zh-CN" sz="2000">
                <a:solidFill>
                  <a:schemeClr val="bg1"/>
                </a:solidFill>
                <a:latin typeface="Microsoft YaHei" panose="020B0503020204020204" pitchFamily="34" charset="-122"/>
                <a:ea typeface="Microsoft YaHei" panose="020B0503020204020204" pitchFamily="34" charset="-122"/>
              </a:rPr>
              <a:t>postive</a:t>
            </a:r>
            <a:r>
              <a:rPr lang="zh-CN" altLang="en-US" sz="2000">
                <a:solidFill>
                  <a:schemeClr val="bg1"/>
                </a:solidFill>
                <a:latin typeface="Microsoft YaHei" panose="020B0503020204020204" pitchFamily="34" charset="-122"/>
                <a:ea typeface="Microsoft YaHei" panose="020B0503020204020204" pitchFamily="34" charset="-122"/>
              </a:rPr>
              <a:t>有促进作用，但事实上这应该是一个中性词。另外，</a:t>
            </a:r>
            <a:r>
              <a:rPr lang="en" altLang="zh-CN" sz="2000">
                <a:solidFill>
                  <a:schemeClr val="bg1"/>
                </a:solidFill>
                <a:latin typeface="Microsoft YaHei" panose="020B0503020204020204" pitchFamily="34" charset="-122"/>
                <a:ea typeface="Microsoft YaHei" panose="020B0503020204020204" pitchFamily="34" charset="-122"/>
              </a:rPr>
              <a:t>BERT</a:t>
            </a:r>
            <a:r>
              <a:rPr lang="zh-CN" altLang="en-US" sz="2000">
                <a:solidFill>
                  <a:schemeClr val="bg1"/>
                </a:solidFill>
                <a:latin typeface="Microsoft YaHei" panose="020B0503020204020204" pitchFamily="34" charset="-122"/>
                <a:ea typeface="Microsoft YaHei" panose="020B0503020204020204" pitchFamily="34" charset="-122"/>
              </a:rPr>
              <a:t>还将“</a:t>
            </a:r>
            <a:r>
              <a:rPr lang="en" altLang="zh-CN" sz="2000">
                <a:solidFill>
                  <a:schemeClr val="bg1"/>
                </a:solidFill>
                <a:latin typeface="Microsoft YaHei" panose="020B0503020204020204" pitchFamily="34" charset="-122"/>
                <a:ea typeface="Microsoft YaHei" panose="020B0503020204020204" pitchFamily="34" charset="-122"/>
              </a:rPr>
              <a:t>that”</a:t>
            </a:r>
            <a:r>
              <a:rPr lang="zh-CN" altLang="en" sz="2000">
                <a:solidFill>
                  <a:schemeClr val="bg1"/>
                </a:solidFill>
                <a:latin typeface="Microsoft YaHei" panose="020B0503020204020204" pitchFamily="34" charset="-122"/>
                <a:ea typeface="Microsoft YaHei" panose="020B0503020204020204" pitchFamily="34" charset="-122"/>
              </a:rPr>
              <a:t>，“</a:t>
            </a:r>
            <a:r>
              <a:rPr lang="en" altLang="zh-CN" sz="2000">
                <a:solidFill>
                  <a:schemeClr val="bg1"/>
                </a:solidFill>
                <a:latin typeface="Microsoft YaHei" panose="020B0503020204020204" pitchFamily="34" charset="-122"/>
                <a:ea typeface="Microsoft YaHei" panose="020B0503020204020204" pitchFamily="34" charset="-122"/>
              </a:rPr>
              <a:t>your” </a:t>
            </a:r>
            <a:r>
              <a:rPr lang="zh-CN" altLang="en" sz="2000">
                <a:solidFill>
                  <a:schemeClr val="bg1"/>
                </a:solidFill>
                <a:latin typeface="Microsoft YaHei" panose="020B0503020204020204" pitchFamily="34" charset="-122"/>
                <a:ea typeface="Microsoft YaHei" panose="020B0503020204020204" pitchFamily="34" charset="-122"/>
              </a:rPr>
              <a:t>，“</a:t>
            </a:r>
            <a:r>
              <a:rPr lang="en" altLang="zh-CN" sz="2000">
                <a:solidFill>
                  <a:schemeClr val="bg1"/>
                </a:solidFill>
                <a:latin typeface="Microsoft YaHei" panose="020B0503020204020204" pitchFamily="34" charset="-122"/>
                <a:ea typeface="Microsoft YaHei" panose="020B0503020204020204" pitchFamily="34" charset="-122"/>
              </a:rPr>
              <a:t>of” </a:t>
            </a:r>
            <a:r>
              <a:rPr lang="zh-CN" altLang="en-US" sz="2000">
                <a:solidFill>
                  <a:schemeClr val="bg1"/>
                </a:solidFill>
                <a:latin typeface="Microsoft YaHei" panose="020B0503020204020204" pitchFamily="34" charset="-122"/>
                <a:ea typeface="Microsoft YaHei" panose="020B0503020204020204" pitchFamily="34" charset="-122"/>
              </a:rPr>
              <a:t>和用户</a:t>
            </a:r>
            <a:r>
              <a:rPr lang="en" altLang="zh-CN" sz="2000">
                <a:solidFill>
                  <a:schemeClr val="bg1"/>
                </a:solidFill>
                <a:latin typeface="Microsoft YaHei" panose="020B0503020204020204" pitchFamily="34" charset="-122"/>
                <a:ea typeface="Microsoft YaHei" panose="020B0503020204020204" pitchFamily="34" charset="-122"/>
              </a:rPr>
              <a:t>ID “CynthiaLasVegas” </a:t>
            </a:r>
            <a:r>
              <a:rPr lang="zh-CN" altLang="en-US" sz="2000">
                <a:solidFill>
                  <a:schemeClr val="bg1"/>
                </a:solidFill>
                <a:latin typeface="Microsoft YaHei" panose="020B0503020204020204" pitchFamily="34" charset="-122"/>
                <a:ea typeface="Microsoft YaHei" panose="020B0503020204020204" pitchFamily="34" charset="-122"/>
              </a:rPr>
              <a:t>等词纳入判断依据，这也不太合理。</a:t>
            </a:r>
            <a:endParaRPr lang="en-US" altLang="zh-CN" sz="2000">
              <a:solidFill>
                <a:schemeClr val="bg1"/>
              </a:solidFill>
              <a:latin typeface="Microsoft YaHei" panose="020B0503020204020204" pitchFamily="34" charset="-122"/>
              <a:ea typeface="Microsoft YaHei" panose="020B0503020204020204" pitchFamily="34" charset="-122"/>
            </a:endParaRPr>
          </a:p>
        </p:txBody>
      </p:sp>
      <p:pic>
        <p:nvPicPr>
          <p:cNvPr id="5" name="图片 4">
            <a:extLst>
              <a:ext uri="{FF2B5EF4-FFF2-40B4-BE49-F238E27FC236}">
                <a16:creationId xmlns:a16="http://schemas.microsoft.com/office/drawing/2014/main" id="{1B87F356-BC2E-5DDC-3C4F-31C4BF372F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892" y="2975256"/>
            <a:ext cx="9429959" cy="3457294"/>
          </a:xfrm>
          <a:prstGeom prst="rect">
            <a:avLst/>
          </a:prstGeom>
        </p:spPr>
      </p:pic>
      <p:pic>
        <p:nvPicPr>
          <p:cNvPr id="6" name="图片 5">
            <a:extLst>
              <a:ext uri="{FF2B5EF4-FFF2-40B4-BE49-F238E27FC236}">
                <a16:creationId xmlns:a16="http://schemas.microsoft.com/office/drawing/2014/main" id="{7B8B6D63-A350-B53F-B65F-8C8F27A5CA5F}"/>
              </a:ext>
            </a:extLst>
          </p:cNvPr>
          <p:cNvPicPr>
            <a:picLocks noChangeAspect="1"/>
          </p:cNvPicPr>
          <p:nvPr/>
        </p:nvPicPr>
        <p:blipFill>
          <a:blip r:embed="rId4"/>
          <a:stretch>
            <a:fillRect/>
          </a:stretch>
        </p:blipFill>
        <p:spPr>
          <a:xfrm>
            <a:off x="7099300" y="4364014"/>
            <a:ext cx="4479943" cy="2281261"/>
          </a:xfrm>
          <a:prstGeom prst="rect">
            <a:avLst/>
          </a:prstGeom>
          <a:ln>
            <a:solidFill>
              <a:schemeClr val="tx1"/>
            </a:solidFill>
          </a:ln>
        </p:spPr>
      </p:pic>
    </p:spTree>
    <p:extLst>
      <p:ext uri="{BB962C8B-B14F-4D97-AF65-F5344CB8AC3E}">
        <p14:creationId xmlns:p14="http://schemas.microsoft.com/office/powerpoint/2010/main" val="2711758496"/>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12700"/>
            <a:ext cx="12192000" cy="6858000"/>
          </a:xfrm>
          <a:prstGeom prst="rect">
            <a:avLst/>
          </a:prstGeom>
          <a:noFill/>
          <a:ln w="9525">
            <a:solidFill>
              <a:schemeClr val="tx1"/>
            </a:solidFill>
            <a:miter lim="800000"/>
            <a:headEnd/>
            <a:tailEnd/>
          </a:ln>
          <a:effectLst>
            <a:softEdge rad="38100"/>
          </a:effectLst>
          <a:extLst>
            <a:ext uri="{909E8E84-426E-40DD-AFC4-6F175D3DCCD1}">
              <a14:hiddenFill xmlns:a14="http://schemas.microsoft.com/office/drawing/2010/main">
                <a:solidFill>
                  <a:srgbClr val="FFFFFF"/>
                </a:solidFill>
              </a14:hiddenFill>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7" y="425450"/>
            <a:ext cx="66915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3.2 </a:t>
            </a:r>
            <a:r>
              <a:rPr lang="zh-CN" altLang="en-US" sz="2400" b="1" dirty="0">
                <a:solidFill>
                  <a:schemeClr val="bg1"/>
                </a:solidFill>
                <a:latin typeface="Microsoft YaHei" panose="020B0503020204020204" pitchFamily="34" charset="-122"/>
                <a:ea typeface="Microsoft YaHei" panose="020B0503020204020204" pitchFamily="34" charset="-122"/>
              </a:rPr>
              <a:t>使用</a:t>
            </a:r>
            <a:r>
              <a:rPr lang="en-US" altLang="zh-CN" sz="2400" b="1" dirty="0">
                <a:solidFill>
                  <a:schemeClr val="bg1"/>
                </a:solidFill>
                <a:latin typeface="Microsoft YaHei" panose="020B0503020204020204" pitchFamily="34" charset="-122"/>
                <a:ea typeface="Microsoft YaHei" panose="020B0503020204020204" pitchFamily="34" charset="-122"/>
              </a:rPr>
              <a:t>LIME</a:t>
            </a:r>
            <a:r>
              <a:rPr lang="zh-CN" altLang="en-US" sz="2400" b="1" dirty="0">
                <a:solidFill>
                  <a:schemeClr val="bg1"/>
                </a:solidFill>
                <a:latin typeface="Microsoft YaHei" panose="020B0503020204020204" pitchFamily="34" charset="-122"/>
                <a:ea typeface="Microsoft YaHei" panose="020B0503020204020204" pitchFamily="34" charset="-122"/>
              </a:rPr>
              <a:t>官方代码对模型生成解释</a:t>
            </a:r>
          </a:p>
        </p:txBody>
      </p:sp>
      <p:sp>
        <p:nvSpPr>
          <p:cNvPr id="3" name="文本框 2">
            <a:extLst>
              <a:ext uri="{FF2B5EF4-FFF2-40B4-BE49-F238E27FC236}">
                <a16:creationId xmlns:a16="http://schemas.microsoft.com/office/drawing/2014/main" id="{A58E2EE4-B0EE-B8EB-C724-F8620934F9DF}"/>
              </a:ext>
            </a:extLst>
          </p:cNvPr>
          <p:cNvSpPr txBox="1"/>
          <p:nvPr/>
        </p:nvSpPr>
        <p:spPr>
          <a:xfrm>
            <a:off x="746918" y="983317"/>
            <a:ext cx="10924382" cy="1938992"/>
          </a:xfrm>
          <a:prstGeom prst="rect">
            <a:avLst/>
          </a:prstGeom>
          <a:noFill/>
        </p:spPr>
        <p:txBody>
          <a:bodyPr wrap="square" rtlCol="0">
            <a:spAutoFit/>
          </a:bodyPr>
          <a:lstStyle/>
          <a:p>
            <a:pPr algn="l"/>
            <a:r>
              <a:rPr lang="en-US" altLang="zh-CN" sz="2000" b="1">
                <a:solidFill>
                  <a:schemeClr val="bg1"/>
                </a:solidFill>
                <a:latin typeface="Microsoft YaHei" panose="020B0503020204020204" pitchFamily="34" charset="-122"/>
                <a:ea typeface="Microsoft YaHei" panose="020B0503020204020204" pitchFamily="34" charset="-122"/>
              </a:rPr>
              <a:t>CASE3:</a:t>
            </a:r>
          </a:p>
          <a:p>
            <a:pPr algn="l"/>
            <a:r>
              <a:rPr lang="zh-CN" altLang="en-US" sz="2000">
                <a:solidFill>
                  <a:schemeClr val="bg1"/>
                </a:solidFill>
                <a:latin typeface="Microsoft YaHei" panose="020B0503020204020204" pitchFamily="34" charset="-122"/>
                <a:ea typeface="Microsoft YaHei" panose="020B0503020204020204" pitchFamily="34" charset="-122"/>
              </a:rPr>
              <a:t>在这一个</a:t>
            </a:r>
            <a:r>
              <a:rPr lang="en" altLang="zh-CN" sz="2000">
                <a:solidFill>
                  <a:schemeClr val="bg1"/>
                </a:solidFill>
                <a:latin typeface="Microsoft YaHei" panose="020B0503020204020204" pitchFamily="34" charset="-122"/>
                <a:ea typeface="Microsoft YaHei" panose="020B0503020204020204" pitchFamily="34" charset="-122"/>
              </a:rPr>
              <a:t>case</a:t>
            </a:r>
            <a:r>
              <a:rPr lang="zh-CN" altLang="en-US" sz="2000">
                <a:solidFill>
                  <a:schemeClr val="bg1"/>
                </a:solidFill>
                <a:latin typeface="Microsoft YaHei" panose="020B0503020204020204" pitchFamily="34" charset="-122"/>
                <a:ea typeface="Microsoft YaHei" panose="020B0503020204020204" pitchFamily="34" charset="-122"/>
              </a:rPr>
              <a:t>中，模型同样作出了和</a:t>
            </a:r>
            <a:r>
              <a:rPr lang="en" altLang="zh-CN" sz="2000">
                <a:solidFill>
                  <a:schemeClr val="bg1"/>
                </a:solidFill>
                <a:latin typeface="Microsoft YaHei" panose="020B0503020204020204" pitchFamily="34" charset="-122"/>
                <a:ea typeface="Microsoft YaHei" panose="020B0503020204020204" pitchFamily="34" charset="-122"/>
              </a:rPr>
              <a:t>label</a:t>
            </a:r>
            <a:r>
              <a:rPr lang="zh-CN" altLang="en-US" sz="2000">
                <a:solidFill>
                  <a:schemeClr val="bg1"/>
                </a:solidFill>
                <a:latin typeface="Microsoft YaHei" panose="020B0503020204020204" pitchFamily="34" charset="-122"/>
                <a:ea typeface="Microsoft YaHei" panose="020B0503020204020204" pitchFamily="34" charset="-122"/>
              </a:rPr>
              <a:t>一致的判断（</a:t>
            </a:r>
            <a:r>
              <a:rPr lang="en" altLang="zh-CN" sz="2000">
                <a:solidFill>
                  <a:schemeClr val="bg1"/>
                </a:solidFill>
                <a:latin typeface="Microsoft YaHei" panose="020B0503020204020204" pitchFamily="34" charset="-122"/>
                <a:ea typeface="Microsoft YaHei" panose="020B0503020204020204" pitchFamily="34" charset="-122"/>
              </a:rPr>
              <a:t>positive</a:t>
            </a:r>
            <a:r>
              <a:rPr lang="zh-CN" altLang="en" sz="2000">
                <a:solidFill>
                  <a:schemeClr val="bg1"/>
                </a:solidFill>
                <a:latin typeface="Microsoft YaHei" panose="020B0503020204020204" pitchFamily="34" charset="-122"/>
                <a:ea typeface="Microsoft YaHei" panose="020B0503020204020204" pitchFamily="34" charset="-122"/>
              </a:rPr>
              <a:t>）</a:t>
            </a:r>
            <a:r>
              <a:rPr lang="zh-CN" altLang="en-US" sz="2000">
                <a:solidFill>
                  <a:schemeClr val="bg1"/>
                </a:solidFill>
                <a:latin typeface="Microsoft YaHei" panose="020B0503020204020204" pitchFamily="34" charset="-122"/>
                <a:ea typeface="Microsoft YaHei" panose="020B0503020204020204" pitchFamily="34" charset="-122"/>
              </a:rPr>
              <a:t>。但是在</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的解释里出现了大量的无关词，如“</a:t>
            </a:r>
            <a:r>
              <a:rPr lang="en" altLang="zh-CN" sz="2000">
                <a:solidFill>
                  <a:schemeClr val="bg1"/>
                </a:solidFill>
                <a:latin typeface="Microsoft YaHei" panose="020B0503020204020204" pitchFamily="34" charset="-122"/>
                <a:ea typeface="Microsoft YaHei" panose="020B0503020204020204" pitchFamily="34" charset="-122"/>
              </a:rPr>
              <a:t>cause</a:t>
            </a:r>
            <a:r>
              <a:rPr lang="zh-CN" altLang="en-US" sz="2000">
                <a:solidFill>
                  <a:schemeClr val="bg1"/>
                </a:solidFill>
                <a:latin typeface="Microsoft YaHei" panose="020B0503020204020204" pitchFamily="34" charset="-122"/>
                <a:ea typeface="Microsoft YaHei" panose="020B0503020204020204" pitchFamily="34" charset="-122"/>
              </a:rPr>
              <a:t>”</a:t>
            </a:r>
            <a:r>
              <a:rPr lang="en-US" altLang="zh-CN" sz="2000">
                <a:solidFill>
                  <a:schemeClr val="bg1"/>
                </a:solidFill>
                <a:latin typeface="Microsoft YaHei" panose="020B0503020204020204" pitchFamily="34" charset="-122"/>
                <a:ea typeface="Microsoft YaHei" panose="020B0503020204020204" pitchFamily="34" charset="-122"/>
              </a:rPr>
              <a:t>,</a:t>
            </a:r>
            <a:r>
              <a:rPr lang="zh-CN" altLang="en" sz="2000">
                <a:solidFill>
                  <a:schemeClr val="bg1"/>
                </a:solidFill>
                <a:latin typeface="Microsoft YaHei" panose="020B0503020204020204" pitchFamily="34" charset="-122"/>
                <a:ea typeface="Microsoft YaHei" panose="020B0503020204020204" pitchFamily="34" charset="-122"/>
              </a:rPr>
              <a:t>“</a:t>
            </a:r>
            <a:r>
              <a:rPr lang="en" altLang="zh-CN" sz="2000">
                <a:solidFill>
                  <a:schemeClr val="bg1"/>
                </a:solidFill>
                <a:latin typeface="Microsoft YaHei" panose="020B0503020204020204" pitchFamily="34" charset="-122"/>
                <a:ea typeface="Microsoft YaHei" panose="020B0503020204020204" pitchFamily="34" charset="-122"/>
              </a:rPr>
              <a:t>in”</a:t>
            </a:r>
            <a:r>
              <a:rPr lang="en-US" altLang="zh-CN" sz="2000">
                <a:solidFill>
                  <a:schemeClr val="bg1"/>
                </a:solidFill>
                <a:latin typeface="Microsoft YaHei" panose="020B0503020204020204" pitchFamily="34" charset="-122"/>
                <a:ea typeface="Microsoft YaHei" panose="020B0503020204020204" pitchFamily="34" charset="-122"/>
              </a:rPr>
              <a:t>,</a:t>
            </a:r>
            <a:r>
              <a:rPr lang="zh-CN" altLang="en" sz="2000">
                <a:solidFill>
                  <a:schemeClr val="bg1"/>
                </a:solidFill>
                <a:latin typeface="Microsoft YaHei" panose="020B0503020204020204" pitchFamily="34" charset="-122"/>
                <a:ea typeface="Microsoft YaHei" panose="020B0503020204020204" pitchFamily="34" charset="-122"/>
              </a:rPr>
              <a:t>“</a:t>
            </a:r>
            <a:r>
              <a:rPr lang="en" altLang="zh-CN" sz="2000">
                <a:solidFill>
                  <a:schemeClr val="bg1"/>
                </a:solidFill>
                <a:latin typeface="Microsoft YaHei" panose="020B0503020204020204" pitchFamily="34" charset="-122"/>
                <a:ea typeface="Microsoft YaHei" panose="020B0503020204020204" pitchFamily="34" charset="-122"/>
              </a:rPr>
              <a:t>had”</a:t>
            </a:r>
            <a:r>
              <a:rPr lang="en-US" altLang="zh-CN" sz="2000">
                <a:solidFill>
                  <a:schemeClr val="bg1"/>
                </a:solidFill>
                <a:latin typeface="Microsoft YaHei" panose="020B0503020204020204" pitchFamily="34" charset="-122"/>
                <a:ea typeface="Microsoft YaHei" panose="020B0503020204020204" pitchFamily="34" charset="-122"/>
              </a:rPr>
              <a:t>,</a:t>
            </a:r>
            <a:r>
              <a:rPr lang="zh-CN" altLang="en" sz="2000">
                <a:solidFill>
                  <a:schemeClr val="bg1"/>
                </a:solidFill>
                <a:latin typeface="Microsoft YaHei" panose="020B0503020204020204" pitchFamily="34" charset="-122"/>
                <a:ea typeface="Microsoft YaHei" panose="020B0503020204020204" pitchFamily="34" charset="-122"/>
              </a:rPr>
              <a:t>“</a:t>
            </a:r>
            <a:r>
              <a:rPr lang="en" altLang="zh-CN" sz="2000">
                <a:solidFill>
                  <a:schemeClr val="bg1"/>
                </a:solidFill>
                <a:latin typeface="Microsoft YaHei" panose="020B0503020204020204" pitchFamily="34" charset="-122"/>
                <a:ea typeface="Microsoft YaHei" panose="020B0503020204020204" pitchFamily="34" charset="-122"/>
              </a:rPr>
              <a:t>have”</a:t>
            </a:r>
            <a:r>
              <a:rPr lang="en-US" altLang="zh-CN" sz="2000">
                <a:solidFill>
                  <a:schemeClr val="bg1"/>
                </a:solidFill>
                <a:latin typeface="Microsoft YaHei" panose="020B0503020204020204" pitchFamily="34" charset="-122"/>
                <a:ea typeface="Microsoft YaHei" panose="020B0503020204020204" pitchFamily="34" charset="-122"/>
              </a:rPr>
              <a:t>,</a:t>
            </a:r>
            <a:r>
              <a:rPr lang="zh-CN" altLang="en" sz="2000">
                <a:solidFill>
                  <a:schemeClr val="bg1"/>
                </a:solidFill>
                <a:latin typeface="Microsoft YaHei" panose="020B0503020204020204" pitchFamily="34" charset="-122"/>
                <a:ea typeface="Microsoft YaHei" panose="020B0503020204020204" pitchFamily="34" charset="-122"/>
              </a:rPr>
              <a:t>“</a:t>
            </a:r>
            <a:r>
              <a:rPr lang="en" altLang="zh-CN" sz="2000">
                <a:solidFill>
                  <a:schemeClr val="bg1"/>
                </a:solidFill>
                <a:latin typeface="Microsoft YaHei" panose="020B0503020204020204" pitchFamily="34" charset="-122"/>
                <a:ea typeface="Microsoft YaHei" panose="020B0503020204020204" pitchFamily="34" charset="-122"/>
              </a:rPr>
              <a:t>hrs”</a:t>
            </a:r>
            <a:r>
              <a:rPr lang="en-US" altLang="zh-CN" sz="2000">
                <a:solidFill>
                  <a:schemeClr val="bg1"/>
                </a:solidFill>
                <a:latin typeface="Microsoft YaHei" panose="020B0503020204020204" pitchFamily="34" charset="-122"/>
                <a:ea typeface="Microsoft YaHei" panose="020B0503020204020204" pitchFamily="34" charset="-122"/>
              </a:rPr>
              <a:t>,</a:t>
            </a:r>
            <a:r>
              <a:rPr lang="zh-CN" altLang="en" sz="2000">
                <a:solidFill>
                  <a:schemeClr val="bg1"/>
                </a:solidFill>
                <a:latin typeface="Microsoft YaHei" panose="020B0503020204020204" pitchFamily="34" charset="-122"/>
                <a:ea typeface="Microsoft YaHei" panose="020B0503020204020204" pitchFamily="34" charset="-122"/>
              </a:rPr>
              <a:t>“</a:t>
            </a:r>
            <a:r>
              <a:rPr lang="en" altLang="zh-CN" sz="2000">
                <a:solidFill>
                  <a:schemeClr val="bg1"/>
                </a:solidFill>
                <a:latin typeface="Microsoft YaHei" panose="020B0503020204020204" pitchFamily="34" charset="-122"/>
                <a:ea typeface="Microsoft YaHei" panose="020B0503020204020204" pitchFamily="34" charset="-122"/>
              </a:rPr>
              <a:t>just”</a:t>
            </a:r>
            <a:r>
              <a:rPr lang="zh-CN" altLang="en-US" sz="2000">
                <a:solidFill>
                  <a:schemeClr val="bg1"/>
                </a:solidFill>
                <a:latin typeface="Microsoft YaHei" panose="020B0503020204020204" pitchFamily="34" charset="-122"/>
                <a:ea typeface="Microsoft YaHei" panose="020B0503020204020204" pitchFamily="34" charset="-122"/>
              </a:rPr>
              <a:t>等没有明显感情倾向的词被用作判断依据。但是它们的出现并不能说</a:t>
            </a:r>
            <a:r>
              <a:rPr lang="en" altLang="zh-CN" sz="2000">
                <a:solidFill>
                  <a:schemeClr val="bg1"/>
                </a:solidFill>
                <a:latin typeface="Microsoft YaHei" panose="020B0503020204020204" pitchFamily="34" charset="-122"/>
                <a:ea typeface="Microsoft YaHei" panose="020B0503020204020204" pitchFamily="34" charset="-122"/>
              </a:rPr>
              <a:t>BERT</a:t>
            </a:r>
            <a:r>
              <a:rPr lang="zh-CN" altLang="en-US" sz="2000">
                <a:solidFill>
                  <a:schemeClr val="bg1"/>
                </a:solidFill>
                <a:latin typeface="Microsoft YaHei" panose="020B0503020204020204" pitchFamily="34" charset="-122"/>
                <a:ea typeface="Microsoft YaHei" panose="020B0503020204020204" pitchFamily="34" charset="-122"/>
              </a:rPr>
              <a:t>在这个</a:t>
            </a:r>
            <a:r>
              <a:rPr lang="en" altLang="zh-CN" sz="2000">
                <a:solidFill>
                  <a:schemeClr val="bg1"/>
                </a:solidFill>
                <a:latin typeface="Microsoft YaHei" panose="020B0503020204020204" pitchFamily="34" charset="-122"/>
                <a:ea typeface="Microsoft YaHei" panose="020B0503020204020204" pitchFamily="34" charset="-122"/>
              </a:rPr>
              <a:t>case</a:t>
            </a:r>
            <a:r>
              <a:rPr lang="zh-CN" altLang="en-US" sz="2000">
                <a:solidFill>
                  <a:schemeClr val="bg1"/>
                </a:solidFill>
                <a:latin typeface="Microsoft YaHei" panose="020B0503020204020204" pitchFamily="34" charset="-122"/>
                <a:ea typeface="Microsoft YaHei" panose="020B0503020204020204" pitchFamily="34" charset="-122"/>
              </a:rPr>
              <a:t>上的可解释性很差。原因是这些无关词的权重绝对值都较小，且这段</a:t>
            </a:r>
            <a:r>
              <a:rPr lang="en" altLang="zh-CN" sz="2000">
                <a:solidFill>
                  <a:schemeClr val="bg1"/>
                </a:solidFill>
                <a:latin typeface="Microsoft YaHei" panose="020B0503020204020204" pitchFamily="34" charset="-122"/>
                <a:ea typeface="Microsoft YaHei" panose="020B0503020204020204" pitchFamily="34" charset="-122"/>
              </a:rPr>
              <a:t>text</a:t>
            </a:r>
            <a:r>
              <a:rPr lang="zh-CN" altLang="en-US" sz="2000">
                <a:solidFill>
                  <a:schemeClr val="bg1"/>
                </a:solidFill>
                <a:latin typeface="Microsoft YaHei" panose="020B0503020204020204" pitchFamily="34" charset="-122"/>
                <a:ea typeface="Microsoft YaHei" panose="020B0503020204020204" pitchFamily="34" charset="-122"/>
              </a:rPr>
              <a:t>较短，其中可以用于判断的有效信息远少于参数中的</a:t>
            </a:r>
            <a:r>
              <a:rPr lang="en-US" altLang="zh-CN" sz="2000">
                <a:solidFill>
                  <a:schemeClr val="bg1"/>
                </a:solidFill>
                <a:latin typeface="Microsoft YaHei" panose="020B0503020204020204" pitchFamily="34" charset="-122"/>
                <a:ea typeface="Microsoft YaHei" panose="020B0503020204020204" pitchFamily="34" charset="-122"/>
              </a:rPr>
              <a:t>10</a:t>
            </a:r>
            <a:r>
              <a:rPr lang="zh-CN" altLang="en-US" sz="2000">
                <a:solidFill>
                  <a:schemeClr val="bg1"/>
                </a:solidFill>
                <a:latin typeface="Microsoft YaHei" panose="020B0503020204020204" pitchFamily="34" charset="-122"/>
                <a:ea typeface="Microsoft YaHei" panose="020B0503020204020204" pitchFamily="34" charset="-122"/>
              </a:rPr>
              <a:t>个，故导致</a:t>
            </a:r>
            <a:r>
              <a:rPr lang="en" altLang="zh-CN" sz="2000">
                <a:solidFill>
                  <a:schemeClr val="bg1"/>
                </a:solidFill>
                <a:latin typeface="Microsoft YaHei" panose="020B0503020204020204" pitchFamily="34" charset="-122"/>
                <a:ea typeface="Microsoft YaHei" panose="020B0503020204020204" pitchFamily="34" charset="-122"/>
              </a:rPr>
              <a:t>BERT</a:t>
            </a:r>
            <a:r>
              <a:rPr lang="zh-CN" altLang="en-US" sz="2000">
                <a:solidFill>
                  <a:schemeClr val="bg1"/>
                </a:solidFill>
                <a:latin typeface="Microsoft YaHei" panose="020B0503020204020204" pitchFamily="34" charset="-122"/>
                <a:ea typeface="Microsoft YaHei" panose="020B0503020204020204" pitchFamily="34" charset="-122"/>
              </a:rPr>
              <a:t>的解释中混入了这些无关词。这也说明使用</a:t>
            </a:r>
            <a:r>
              <a:rPr lang="en-US"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时参数设置会影响解释结果。</a:t>
            </a:r>
            <a:endParaRPr lang="en-US" altLang="zh-CN" sz="2000">
              <a:solidFill>
                <a:schemeClr val="bg1"/>
              </a:solidFill>
              <a:latin typeface="Microsoft YaHei" panose="020B0503020204020204" pitchFamily="34" charset="-122"/>
              <a:ea typeface="Microsoft YaHei" panose="020B0503020204020204" pitchFamily="34" charset="-122"/>
            </a:endParaRPr>
          </a:p>
        </p:txBody>
      </p:sp>
      <p:pic>
        <p:nvPicPr>
          <p:cNvPr id="4" name="图片 3">
            <a:extLst>
              <a:ext uri="{FF2B5EF4-FFF2-40B4-BE49-F238E27FC236}">
                <a16:creationId xmlns:a16="http://schemas.microsoft.com/office/drawing/2014/main" id="{768AE379-0B83-E1EE-66AD-721738EEA0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170" y="2922309"/>
            <a:ext cx="9318707" cy="3458489"/>
          </a:xfrm>
          <a:prstGeom prst="rect">
            <a:avLst/>
          </a:prstGeom>
        </p:spPr>
      </p:pic>
      <p:pic>
        <p:nvPicPr>
          <p:cNvPr id="7" name="图片 6">
            <a:extLst>
              <a:ext uri="{FF2B5EF4-FFF2-40B4-BE49-F238E27FC236}">
                <a16:creationId xmlns:a16="http://schemas.microsoft.com/office/drawing/2014/main" id="{5B2533EE-AA9E-F805-2A2B-2A2976227735}"/>
              </a:ext>
            </a:extLst>
          </p:cNvPr>
          <p:cNvPicPr>
            <a:picLocks noChangeAspect="1"/>
          </p:cNvPicPr>
          <p:nvPr/>
        </p:nvPicPr>
        <p:blipFill rotWithShape="1">
          <a:blip r:embed="rId4"/>
          <a:srcRect b="6217"/>
          <a:stretch/>
        </p:blipFill>
        <p:spPr>
          <a:xfrm>
            <a:off x="7737723" y="4740453"/>
            <a:ext cx="3675566" cy="2028647"/>
          </a:xfrm>
          <a:prstGeom prst="rect">
            <a:avLst/>
          </a:prstGeom>
          <a:ln>
            <a:solidFill>
              <a:schemeClr val="tx1"/>
            </a:solidFill>
          </a:ln>
        </p:spPr>
      </p:pic>
    </p:spTree>
    <p:extLst>
      <p:ext uri="{BB962C8B-B14F-4D97-AF65-F5344CB8AC3E}">
        <p14:creationId xmlns:p14="http://schemas.microsoft.com/office/powerpoint/2010/main" val="3817290073"/>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12700"/>
            <a:ext cx="12192000" cy="6858000"/>
          </a:xfrm>
          <a:prstGeom prst="rect">
            <a:avLst/>
          </a:prstGeom>
          <a:noFill/>
          <a:ln w="9525">
            <a:solidFill>
              <a:schemeClr val="tx1"/>
            </a:solidFill>
            <a:miter lim="800000"/>
            <a:headEnd/>
            <a:tailEnd/>
          </a:ln>
          <a:effectLst>
            <a:softEdge rad="38100"/>
          </a:effectLst>
          <a:extLst>
            <a:ext uri="{909E8E84-426E-40DD-AFC4-6F175D3DCCD1}">
              <a14:hiddenFill xmlns:a14="http://schemas.microsoft.com/office/drawing/2010/main">
                <a:solidFill>
                  <a:srgbClr val="FFFFFF"/>
                </a:solidFill>
              </a14:hiddenFill>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7" y="425450"/>
            <a:ext cx="66915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3.2 </a:t>
            </a:r>
            <a:r>
              <a:rPr lang="zh-CN" altLang="en-US" sz="2400" b="1" dirty="0">
                <a:solidFill>
                  <a:schemeClr val="bg1"/>
                </a:solidFill>
                <a:latin typeface="Microsoft YaHei" panose="020B0503020204020204" pitchFamily="34" charset="-122"/>
                <a:ea typeface="Microsoft YaHei" panose="020B0503020204020204" pitchFamily="34" charset="-122"/>
              </a:rPr>
              <a:t>使用</a:t>
            </a:r>
            <a:r>
              <a:rPr lang="en-US" altLang="zh-CN" sz="2400" b="1" dirty="0">
                <a:solidFill>
                  <a:schemeClr val="bg1"/>
                </a:solidFill>
                <a:latin typeface="Microsoft YaHei" panose="020B0503020204020204" pitchFamily="34" charset="-122"/>
                <a:ea typeface="Microsoft YaHei" panose="020B0503020204020204" pitchFamily="34" charset="-122"/>
              </a:rPr>
              <a:t>LIME</a:t>
            </a:r>
            <a:r>
              <a:rPr lang="zh-CN" altLang="en-US" sz="2400" b="1" dirty="0">
                <a:solidFill>
                  <a:schemeClr val="bg1"/>
                </a:solidFill>
                <a:latin typeface="Microsoft YaHei" panose="020B0503020204020204" pitchFamily="34" charset="-122"/>
                <a:ea typeface="Microsoft YaHei" panose="020B0503020204020204" pitchFamily="34" charset="-122"/>
              </a:rPr>
              <a:t>官方代码对模型生成解释</a:t>
            </a:r>
          </a:p>
        </p:txBody>
      </p:sp>
      <p:sp>
        <p:nvSpPr>
          <p:cNvPr id="3" name="文本框 2">
            <a:extLst>
              <a:ext uri="{FF2B5EF4-FFF2-40B4-BE49-F238E27FC236}">
                <a16:creationId xmlns:a16="http://schemas.microsoft.com/office/drawing/2014/main" id="{A58E2EE4-B0EE-B8EB-C724-F8620934F9DF}"/>
              </a:ext>
            </a:extLst>
          </p:cNvPr>
          <p:cNvSpPr txBox="1"/>
          <p:nvPr/>
        </p:nvSpPr>
        <p:spPr>
          <a:xfrm>
            <a:off x="746918" y="983317"/>
            <a:ext cx="10924382" cy="1938992"/>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最后，我使用</a:t>
            </a:r>
            <a:r>
              <a:rPr lang="en-US" altLang="zh-CN" sz="2000" b="1">
                <a:solidFill>
                  <a:schemeClr val="bg1"/>
                </a:solidFill>
                <a:latin typeface="Microsoft YaHei" panose="020B0503020204020204" pitchFamily="34" charset="-122"/>
                <a:ea typeface="Microsoft YaHei" panose="020B0503020204020204" pitchFamily="34" charset="-122"/>
              </a:rPr>
              <a:t>SP-lime</a:t>
            </a:r>
            <a:r>
              <a:rPr lang="zh-CN" altLang="en-US" sz="2000" b="1">
                <a:solidFill>
                  <a:schemeClr val="bg1"/>
                </a:solidFill>
                <a:latin typeface="Microsoft YaHei" panose="020B0503020204020204" pitchFamily="34" charset="-122"/>
                <a:ea typeface="Microsoft YaHei" panose="020B0503020204020204" pitchFamily="34" charset="-122"/>
              </a:rPr>
              <a:t>试图对整个模型生成解释：</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b="1">
              <a:solidFill>
                <a:schemeClr val="bg1"/>
              </a:solidFill>
              <a:latin typeface="Microsoft YaHei" panose="020B0503020204020204" pitchFamily="34" charset="-122"/>
              <a:ea typeface="Microsoft YaHei" panose="020B0503020204020204" pitchFamily="34" charset="-122"/>
            </a:endParaRPr>
          </a:p>
          <a:p>
            <a:pPr algn="l"/>
            <a:r>
              <a:rPr lang="en-US" altLang="zh-CN" sz="2000">
                <a:solidFill>
                  <a:schemeClr val="bg1"/>
                </a:solidFill>
                <a:latin typeface="Microsoft YaHei" panose="020B0503020204020204" pitchFamily="34" charset="-122"/>
                <a:ea typeface="Microsoft YaHei" panose="020B0503020204020204" pitchFamily="34" charset="-122"/>
              </a:rPr>
              <a:t>SP-lime</a:t>
            </a:r>
            <a:r>
              <a:rPr lang="zh-CN" altLang="en-US" sz="2000">
                <a:solidFill>
                  <a:schemeClr val="bg1"/>
                </a:solidFill>
                <a:latin typeface="Microsoft YaHei" panose="020B0503020204020204" pitchFamily="34" charset="-122"/>
                <a:ea typeface="Microsoft YaHei" panose="020B0503020204020204" pitchFamily="34" charset="-122"/>
              </a:rPr>
              <a:t>的运行效果并不理想。当我使用大小为</a:t>
            </a:r>
            <a:r>
              <a:rPr lang="en-US" altLang="zh-CN" sz="2000">
                <a:solidFill>
                  <a:schemeClr val="bg1"/>
                </a:solidFill>
                <a:latin typeface="Microsoft YaHei" panose="020B0503020204020204" pitchFamily="34" charset="-122"/>
                <a:ea typeface="Microsoft YaHei" panose="020B0503020204020204" pitchFamily="34" charset="-122"/>
              </a:rPr>
              <a:t>2000</a:t>
            </a:r>
            <a:r>
              <a:rPr lang="zh-CN" altLang="en-US" sz="2000">
                <a:solidFill>
                  <a:schemeClr val="bg1"/>
                </a:solidFill>
                <a:latin typeface="Microsoft YaHei" panose="020B0503020204020204" pitchFamily="34" charset="-122"/>
                <a:ea typeface="Microsoft YaHei" panose="020B0503020204020204" pitchFamily="34" charset="-122"/>
              </a:rPr>
              <a:t>的数据集，设置</a:t>
            </a:r>
            <a:r>
              <a:rPr lang="en-US" altLang="zh-CN" sz="2000">
                <a:solidFill>
                  <a:schemeClr val="bg1"/>
                </a:solidFill>
                <a:latin typeface="Microsoft YaHei" panose="020B0503020204020204" pitchFamily="34" charset="-122"/>
                <a:ea typeface="Microsoft YaHei" panose="020B0503020204020204" pitchFamily="34" charset="-122"/>
              </a:rPr>
              <a:t>sample_size</a:t>
            </a:r>
            <a:r>
              <a:rPr lang="zh-CN" altLang="en-US" sz="2000">
                <a:solidFill>
                  <a:schemeClr val="bg1"/>
                </a:solidFill>
                <a:latin typeface="Microsoft YaHei" panose="020B0503020204020204" pitchFamily="34" charset="-122"/>
                <a:ea typeface="Microsoft YaHei" panose="020B0503020204020204" pitchFamily="34" charset="-122"/>
              </a:rPr>
              <a:t>为</a:t>
            </a:r>
            <a:r>
              <a:rPr lang="en-US" altLang="zh-CN" sz="2000">
                <a:solidFill>
                  <a:schemeClr val="bg1"/>
                </a:solidFill>
                <a:latin typeface="Microsoft YaHei" panose="020B0503020204020204" pitchFamily="34" charset="-122"/>
                <a:ea typeface="Microsoft YaHei" panose="020B0503020204020204" pitchFamily="34" charset="-122"/>
              </a:rPr>
              <a:t>20</a:t>
            </a:r>
            <a:r>
              <a:rPr lang="zh-CN" altLang="en-US" sz="2000">
                <a:solidFill>
                  <a:schemeClr val="bg1"/>
                </a:solidFill>
                <a:latin typeface="Microsoft YaHei" panose="020B0503020204020204" pitchFamily="34" charset="-122"/>
                <a:ea typeface="Microsoft YaHei" panose="020B0503020204020204" pitchFamily="34" charset="-122"/>
              </a:rPr>
              <a:t>，</a:t>
            </a:r>
            <a:r>
              <a:rPr lang="en-US" altLang="zh-CN" sz="2000">
                <a:solidFill>
                  <a:schemeClr val="bg1"/>
                </a:solidFill>
                <a:latin typeface="Microsoft YaHei" panose="020B0503020204020204" pitchFamily="34" charset="-122"/>
                <a:ea typeface="Microsoft YaHei" panose="020B0503020204020204" pitchFamily="34" charset="-122"/>
              </a:rPr>
              <a:t>num_features = 10</a:t>
            </a:r>
            <a:r>
              <a:rPr lang="zh-CN" altLang="en-US" sz="2000">
                <a:solidFill>
                  <a:schemeClr val="bg1"/>
                </a:solidFill>
                <a:latin typeface="Microsoft YaHei" panose="020B0503020204020204" pitchFamily="34" charset="-122"/>
                <a:ea typeface="Microsoft YaHei" panose="020B0503020204020204" pitchFamily="34" charset="-122"/>
              </a:rPr>
              <a:t> 时平台的系统</a:t>
            </a:r>
            <a:r>
              <a:rPr lang="en-US" altLang="zh-CN" sz="2000">
                <a:solidFill>
                  <a:schemeClr val="bg1"/>
                </a:solidFill>
                <a:latin typeface="Microsoft YaHei" panose="020B0503020204020204" pitchFamily="34" charset="-122"/>
                <a:ea typeface="Microsoft YaHei" panose="020B0503020204020204" pitchFamily="34" charset="-122"/>
              </a:rPr>
              <a:t>RAM</a:t>
            </a:r>
            <a:r>
              <a:rPr lang="zh-CN" altLang="en-US" sz="2000">
                <a:solidFill>
                  <a:schemeClr val="bg1"/>
                </a:solidFill>
                <a:latin typeface="Microsoft YaHei" panose="020B0503020204020204" pitchFamily="34" charset="-122"/>
                <a:ea typeface="Microsoft YaHei" panose="020B0503020204020204" pitchFamily="34" charset="-122"/>
              </a:rPr>
              <a:t>（</a:t>
            </a:r>
            <a:r>
              <a:rPr lang="en-US" altLang="zh-CN" sz="2000">
                <a:solidFill>
                  <a:schemeClr val="bg1"/>
                </a:solidFill>
                <a:latin typeface="Microsoft YaHei" panose="020B0503020204020204" pitchFamily="34" charset="-122"/>
                <a:ea typeface="Microsoft YaHei" panose="020B0503020204020204" pitchFamily="34" charset="-122"/>
              </a:rPr>
              <a:t>85G</a:t>
            </a:r>
            <a:r>
              <a:rPr lang="zh-CN" altLang="en-US" sz="2000">
                <a:solidFill>
                  <a:schemeClr val="bg1"/>
                </a:solidFill>
                <a:latin typeface="Microsoft YaHei" panose="020B0503020204020204" pitchFamily="34" charset="-122"/>
                <a:ea typeface="Microsoft YaHei" panose="020B0503020204020204" pitchFamily="34" charset="-122"/>
              </a:rPr>
              <a:t>）溢出了。最后只能使用大小</a:t>
            </a:r>
            <a:r>
              <a:rPr lang="en-US" altLang="zh-CN" sz="2000">
                <a:solidFill>
                  <a:schemeClr val="bg1"/>
                </a:solidFill>
                <a:latin typeface="Microsoft YaHei" panose="020B0503020204020204" pitchFamily="34" charset="-122"/>
                <a:ea typeface="Microsoft YaHei" panose="020B0503020204020204" pitchFamily="34" charset="-122"/>
              </a:rPr>
              <a:t>1000</a:t>
            </a:r>
            <a:r>
              <a:rPr lang="zh-CN" altLang="en-US" sz="2000">
                <a:solidFill>
                  <a:schemeClr val="bg1"/>
                </a:solidFill>
                <a:latin typeface="Microsoft YaHei" panose="020B0503020204020204" pitchFamily="34" charset="-122"/>
                <a:ea typeface="Microsoft YaHei" panose="020B0503020204020204" pitchFamily="34" charset="-122"/>
              </a:rPr>
              <a:t>的数据集，</a:t>
            </a:r>
            <a:r>
              <a:rPr lang="en-US" altLang="zh-CN" sz="2000">
                <a:solidFill>
                  <a:schemeClr val="bg1"/>
                </a:solidFill>
                <a:latin typeface="Microsoft YaHei" panose="020B0503020204020204" pitchFamily="34" charset="-122"/>
                <a:ea typeface="Microsoft YaHei" panose="020B0503020204020204" pitchFamily="34" charset="-122"/>
              </a:rPr>
              <a:t>sample_size = 5, num_features = 6</a:t>
            </a:r>
            <a:r>
              <a:rPr lang="zh-CN" altLang="en-US" sz="2000">
                <a:solidFill>
                  <a:schemeClr val="bg1"/>
                </a:solidFill>
                <a:latin typeface="Microsoft YaHei" panose="020B0503020204020204" pitchFamily="34" charset="-122"/>
                <a:ea typeface="Microsoft YaHei" panose="020B0503020204020204" pitchFamily="34" charset="-122"/>
              </a:rPr>
              <a:t>。</a:t>
            </a:r>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得到结果如图：</a:t>
            </a:r>
            <a:endParaRPr lang="en-US" altLang="zh-CN" sz="2000">
              <a:solidFill>
                <a:schemeClr val="bg1"/>
              </a:solidFill>
              <a:latin typeface="Microsoft YaHei" panose="020B0503020204020204" pitchFamily="34" charset="-122"/>
              <a:ea typeface="Microsoft YaHei" panose="020B0503020204020204" pitchFamily="34" charset="-122"/>
            </a:endParaRPr>
          </a:p>
        </p:txBody>
      </p:sp>
      <p:pic>
        <p:nvPicPr>
          <p:cNvPr id="2" name="图片 1">
            <a:extLst>
              <a:ext uri="{FF2B5EF4-FFF2-40B4-BE49-F238E27FC236}">
                <a16:creationId xmlns:a16="http://schemas.microsoft.com/office/drawing/2014/main" id="{56822BAC-C2F0-B09B-2752-6ECF14B689FF}"/>
              </a:ext>
            </a:extLst>
          </p:cNvPr>
          <p:cNvPicPr>
            <a:picLocks noChangeAspect="1"/>
          </p:cNvPicPr>
          <p:nvPr/>
        </p:nvPicPr>
        <p:blipFill>
          <a:blip r:embed="rId3"/>
          <a:stretch>
            <a:fillRect/>
          </a:stretch>
        </p:blipFill>
        <p:spPr>
          <a:xfrm>
            <a:off x="6096000" y="2555865"/>
            <a:ext cx="5619750" cy="4023111"/>
          </a:xfrm>
          <a:prstGeom prst="rect">
            <a:avLst/>
          </a:prstGeom>
          <a:effectLst>
            <a:softEdge rad="38100"/>
          </a:effectLst>
        </p:spPr>
      </p:pic>
      <p:sp>
        <p:nvSpPr>
          <p:cNvPr id="5" name="文本框 4">
            <a:extLst>
              <a:ext uri="{FF2B5EF4-FFF2-40B4-BE49-F238E27FC236}">
                <a16:creationId xmlns:a16="http://schemas.microsoft.com/office/drawing/2014/main" id="{6E907FF2-9F37-6CC1-7711-F94339D99F22}"/>
              </a:ext>
            </a:extLst>
          </p:cNvPr>
          <p:cNvSpPr txBox="1"/>
          <p:nvPr/>
        </p:nvSpPr>
        <p:spPr>
          <a:xfrm>
            <a:off x="746918" y="3155038"/>
            <a:ext cx="5216316" cy="3170099"/>
          </a:xfrm>
          <a:prstGeom prst="rect">
            <a:avLst/>
          </a:prstGeom>
          <a:noFill/>
        </p:spPr>
        <p:txBody>
          <a:bodyPr wrap="square" rtlCol="0">
            <a:spAutoFit/>
          </a:bodyPr>
          <a:lstStyle/>
          <a:p>
            <a:pPr marL="342900" indent="-342900" algn="l">
              <a:buFont typeface="Arial" panose="020B0604020202020204" pitchFamily="34" charset="0"/>
              <a:buChar char="•"/>
            </a:pPr>
            <a:r>
              <a:rPr lang="zh-CN" altLang="en-US" sz="2000">
                <a:solidFill>
                  <a:schemeClr val="bg1"/>
                </a:solidFill>
                <a:latin typeface="Microsoft YaHei" panose="020B0503020204020204" pitchFamily="34" charset="-122"/>
                <a:ea typeface="Microsoft YaHei" panose="020B0503020204020204" pitchFamily="34" charset="-122"/>
              </a:rPr>
              <a:t>在</a:t>
            </a:r>
            <a:r>
              <a:rPr lang="en-US" altLang="zh-CN" sz="2000">
                <a:solidFill>
                  <a:schemeClr val="bg1"/>
                </a:solidFill>
                <a:latin typeface="Microsoft YaHei" panose="020B0503020204020204" pitchFamily="34" charset="-122"/>
                <a:ea typeface="Microsoft YaHei" panose="020B0503020204020204" pitchFamily="34" charset="-122"/>
              </a:rPr>
              <a:t>SP-lime</a:t>
            </a:r>
            <a:r>
              <a:rPr lang="zh-CN" altLang="en-US" sz="2000">
                <a:solidFill>
                  <a:schemeClr val="bg1"/>
                </a:solidFill>
                <a:latin typeface="Microsoft YaHei" panose="020B0503020204020204" pitchFamily="34" charset="-122"/>
                <a:ea typeface="Microsoft YaHei" panose="020B0503020204020204" pitchFamily="34" charset="-122"/>
              </a:rPr>
              <a:t>的解释中，可以发现“</a:t>
            </a:r>
            <a:r>
              <a:rPr lang="en-US" altLang="zh-CN" sz="2000">
                <a:solidFill>
                  <a:schemeClr val="bg1"/>
                </a:solidFill>
                <a:latin typeface="Microsoft YaHei" panose="020B0503020204020204" pitchFamily="34" charset="-122"/>
                <a:ea typeface="Microsoft YaHei" panose="020B0503020204020204" pitchFamily="34" charset="-122"/>
              </a:rPr>
              <a:t>cried”</a:t>
            </a:r>
            <a:r>
              <a:rPr lang="zh-CN" altLang="en-US" sz="2000">
                <a:solidFill>
                  <a:schemeClr val="bg1"/>
                </a:solidFill>
                <a:latin typeface="Microsoft YaHei" panose="020B0503020204020204" pitchFamily="34" charset="-122"/>
                <a:ea typeface="Microsoft YaHei" panose="020B0503020204020204" pitchFamily="34" charset="-122"/>
              </a:rPr>
              <a:t>，“</a:t>
            </a:r>
            <a:r>
              <a:rPr lang="en-US" altLang="zh-CN" sz="2000">
                <a:solidFill>
                  <a:schemeClr val="bg1"/>
                </a:solidFill>
                <a:latin typeface="Microsoft YaHei" panose="020B0503020204020204" pitchFamily="34" charset="-122"/>
                <a:ea typeface="Microsoft YaHei" panose="020B0503020204020204" pitchFamily="34" charset="-122"/>
              </a:rPr>
              <a:t>puked”</a:t>
            </a:r>
            <a:r>
              <a:rPr lang="zh-CN" altLang="en-US" sz="2000">
                <a:solidFill>
                  <a:schemeClr val="bg1"/>
                </a:solidFill>
                <a:latin typeface="Microsoft YaHei" panose="020B0503020204020204" pitchFamily="34" charset="-122"/>
                <a:ea typeface="Microsoft YaHei" panose="020B0503020204020204" pitchFamily="34" charset="-122"/>
              </a:rPr>
              <a:t>是较好的判断依据，但“</a:t>
            </a:r>
            <a:r>
              <a:rPr lang="en-US" altLang="zh-CN" sz="2000">
                <a:solidFill>
                  <a:schemeClr val="bg1"/>
                </a:solidFill>
                <a:latin typeface="Microsoft YaHei" panose="020B0503020204020204" pitchFamily="34" charset="-122"/>
                <a:ea typeface="Microsoft YaHei" panose="020B0503020204020204" pitchFamily="34" charset="-122"/>
              </a:rPr>
              <a:t>you”</a:t>
            </a:r>
            <a:r>
              <a:rPr lang="zh-CN" altLang="en-US" sz="2000">
                <a:solidFill>
                  <a:schemeClr val="bg1"/>
                </a:solidFill>
                <a:latin typeface="Microsoft YaHei" panose="020B0503020204020204" pitchFamily="34" charset="-122"/>
                <a:ea typeface="Microsoft YaHei" panose="020B0503020204020204" pitchFamily="34" charset="-122"/>
              </a:rPr>
              <a:t>，“</a:t>
            </a:r>
            <a:r>
              <a:rPr lang="en-US" altLang="zh-CN" sz="2000">
                <a:solidFill>
                  <a:schemeClr val="bg1"/>
                </a:solidFill>
                <a:latin typeface="Microsoft YaHei" panose="020B0503020204020204" pitchFamily="34" charset="-122"/>
                <a:ea typeface="Microsoft YaHei" panose="020B0503020204020204" pitchFamily="34" charset="-122"/>
              </a:rPr>
              <a:t>I”</a:t>
            </a:r>
            <a:r>
              <a:rPr lang="zh-CN" altLang="en-US" sz="2000">
                <a:solidFill>
                  <a:schemeClr val="bg1"/>
                </a:solidFill>
                <a:latin typeface="Microsoft YaHei" panose="020B0503020204020204" pitchFamily="34" charset="-122"/>
                <a:ea typeface="Microsoft YaHei" panose="020B0503020204020204" pitchFamily="34" charset="-122"/>
              </a:rPr>
              <a:t>，“</a:t>
            </a:r>
            <a:r>
              <a:rPr lang="en-US" altLang="zh-CN" sz="2000">
                <a:solidFill>
                  <a:schemeClr val="bg1"/>
                </a:solidFill>
                <a:latin typeface="Microsoft YaHei" panose="020B0503020204020204" pitchFamily="34" charset="-122"/>
                <a:ea typeface="Microsoft YaHei" panose="020B0503020204020204" pitchFamily="34" charset="-122"/>
              </a:rPr>
              <a:t>totally”</a:t>
            </a:r>
            <a:r>
              <a:rPr lang="zh-CN" altLang="en-US" sz="2000">
                <a:solidFill>
                  <a:schemeClr val="bg1"/>
                </a:solidFill>
                <a:latin typeface="Microsoft YaHei" panose="020B0503020204020204" pitchFamily="34" charset="-122"/>
                <a:ea typeface="Microsoft YaHei" panose="020B0503020204020204" pitchFamily="34" charset="-122"/>
              </a:rPr>
              <a:t>和“</a:t>
            </a:r>
            <a:r>
              <a:rPr lang="en-US" altLang="zh-CN" sz="2000">
                <a:solidFill>
                  <a:schemeClr val="bg1"/>
                </a:solidFill>
                <a:latin typeface="Microsoft YaHei" panose="020B0503020204020204" pitchFamily="34" charset="-122"/>
                <a:ea typeface="Microsoft YaHei" panose="020B0503020204020204" pitchFamily="34" charset="-122"/>
              </a:rPr>
              <a:t>until“</a:t>
            </a:r>
            <a:r>
              <a:rPr lang="zh-CN" altLang="en-US" sz="2000">
                <a:solidFill>
                  <a:schemeClr val="bg1"/>
                </a:solidFill>
                <a:latin typeface="Microsoft YaHei" panose="020B0503020204020204" pitchFamily="34" charset="-122"/>
                <a:ea typeface="Microsoft YaHei" panose="020B0503020204020204" pitchFamily="34" charset="-122"/>
              </a:rPr>
              <a:t>则是不那么好的判断依据。说明我们</a:t>
            </a:r>
            <a:r>
              <a:rPr lang="en-US" altLang="zh-CN" sz="2000">
                <a:solidFill>
                  <a:schemeClr val="bg1"/>
                </a:solidFill>
                <a:latin typeface="Microsoft YaHei" panose="020B0503020204020204" pitchFamily="34" charset="-122"/>
                <a:ea typeface="Microsoft YaHei" panose="020B0503020204020204" pitchFamily="34" charset="-122"/>
              </a:rPr>
              <a:t>fine-tune</a:t>
            </a:r>
            <a:r>
              <a:rPr lang="zh-CN" altLang="en-US" sz="2000">
                <a:solidFill>
                  <a:schemeClr val="bg1"/>
                </a:solidFill>
                <a:latin typeface="Microsoft YaHei" panose="020B0503020204020204" pitchFamily="34" charset="-122"/>
                <a:ea typeface="Microsoft YaHei" panose="020B0503020204020204" pitchFamily="34" charset="-122"/>
              </a:rPr>
              <a:t>后的</a:t>
            </a:r>
            <a:r>
              <a:rPr lang="en-US" altLang="zh-CN" sz="2000">
                <a:solidFill>
                  <a:schemeClr val="bg1"/>
                </a:solidFill>
                <a:latin typeface="Microsoft YaHei" panose="020B0503020204020204" pitchFamily="34" charset="-122"/>
                <a:ea typeface="Microsoft YaHei" panose="020B0503020204020204" pitchFamily="34" charset="-122"/>
              </a:rPr>
              <a:t>BERT</a:t>
            </a:r>
            <a:r>
              <a:rPr lang="zh-CN" altLang="en-US" sz="2000">
                <a:solidFill>
                  <a:schemeClr val="bg1"/>
                </a:solidFill>
                <a:latin typeface="Microsoft YaHei" panose="020B0503020204020204" pitchFamily="34" charset="-122"/>
                <a:ea typeface="Microsoft YaHei" panose="020B0503020204020204" pitchFamily="34" charset="-122"/>
              </a:rPr>
              <a:t>模型能选择一些正确的且较为有效的判断依据，但也有很多依据是不合理的。</a:t>
            </a:r>
            <a:endParaRPr lang="en-US" altLang="zh-CN"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a:solidFill>
                  <a:schemeClr val="bg1"/>
                </a:solidFill>
                <a:latin typeface="Microsoft YaHei" panose="020B0503020204020204" pitchFamily="34" charset="-122"/>
                <a:ea typeface="Microsoft YaHei" panose="020B0503020204020204" pitchFamily="34" charset="-122"/>
              </a:rPr>
              <a:t>另外，由于只能在大小为</a:t>
            </a:r>
            <a:r>
              <a:rPr lang="en-US" altLang="zh-CN" sz="2000">
                <a:solidFill>
                  <a:schemeClr val="bg1"/>
                </a:solidFill>
                <a:latin typeface="Microsoft YaHei" panose="020B0503020204020204" pitchFamily="34" charset="-122"/>
                <a:ea typeface="Microsoft YaHei" panose="020B0503020204020204" pitchFamily="34" charset="-122"/>
              </a:rPr>
              <a:t>1000</a:t>
            </a:r>
            <a:r>
              <a:rPr lang="zh-CN" altLang="en-US" sz="2000">
                <a:solidFill>
                  <a:schemeClr val="bg1"/>
                </a:solidFill>
                <a:latin typeface="Microsoft YaHei" panose="020B0503020204020204" pitchFamily="34" charset="-122"/>
                <a:ea typeface="Microsoft YaHei" panose="020B0503020204020204" pitchFamily="34" charset="-122"/>
              </a:rPr>
              <a:t>的数据集上运行，且特征数量设置为</a:t>
            </a:r>
            <a:r>
              <a:rPr lang="en-US" altLang="zh-CN" sz="2000">
                <a:solidFill>
                  <a:schemeClr val="bg1"/>
                </a:solidFill>
                <a:latin typeface="Microsoft YaHei" panose="020B0503020204020204" pitchFamily="34" charset="-122"/>
                <a:ea typeface="Microsoft YaHei" panose="020B0503020204020204" pitchFamily="34" charset="-122"/>
              </a:rPr>
              <a:t>6</a:t>
            </a:r>
            <a:r>
              <a:rPr lang="zh-CN" altLang="en-US" sz="2000">
                <a:solidFill>
                  <a:schemeClr val="bg1"/>
                </a:solidFill>
                <a:latin typeface="Microsoft YaHei" panose="020B0503020204020204" pitchFamily="34" charset="-122"/>
                <a:ea typeface="Microsoft YaHei" panose="020B0503020204020204" pitchFamily="34" charset="-122"/>
              </a:rPr>
              <a:t>，这些特征并不能很好地代表原模型的解释。</a:t>
            </a:r>
            <a:endParaRPr lang="en-US" altLang="zh-CN" sz="200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300936458"/>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66468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3.3 </a:t>
            </a:r>
            <a:r>
              <a:rPr lang="zh-CN" altLang="en-US" sz="2400" b="1" dirty="0">
                <a:solidFill>
                  <a:schemeClr val="bg1"/>
                </a:solidFill>
                <a:latin typeface="Microsoft YaHei" panose="020B0503020204020204" pitchFamily="34" charset="-122"/>
                <a:ea typeface="Microsoft YaHei" panose="020B0503020204020204" pitchFamily="34" charset="-122"/>
              </a:rPr>
              <a:t>自己实现</a:t>
            </a:r>
            <a:r>
              <a:rPr lang="en-US" altLang="zh-CN" sz="2400" b="1" dirty="0">
                <a:solidFill>
                  <a:schemeClr val="bg1"/>
                </a:solidFill>
                <a:latin typeface="Microsoft YaHei" panose="020B0503020204020204" pitchFamily="34" charset="-122"/>
                <a:ea typeface="Microsoft YaHei" panose="020B0503020204020204" pitchFamily="34" charset="-122"/>
              </a:rPr>
              <a:t>LIME</a:t>
            </a:r>
            <a:r>
              <a:rPr lang="zh-CN" altLang="en-US" sz="2400" b="1" dirty="0">
                <a:solidFill>
                  <a:schemeClr val="bg1"/>
                </a:solidFill>
                <a:latin typeface="Microsoft YaHei" panose="020B0503020204020204" pitchFamily="34" charset="-122"/>
                <a:ea typeface="Microsoft YaHei" panose="020B0503020204020204" pitchFamily="34" charset="-122"/>
              </a:rPr>
              <a:t>并对模型生成解释</a:t>
            </a:r>
          </a:p>
        </p:txBody>
      </p:sp>
      <p:sp>
        <p:nvSpPr>
          <p:cNvPr id="2" name="文本框 1">
            <a:extLst>
              <a:ext uri="{FF2B5EF4-FFF2-40B4-BE49-F238E27FC236}">
                <a16:creationId xmlns:a16="http://schemas.microsoft.com/office/drawing/2014/main" id="{C2D475AA-8DD6-A113-C18B-D2FC8BF32251}"/>
              </a:ext>
            </a:extLst>
          </p:cNvPr>
          <p:cNvSpPr txBox="1"/>
          <p:nvPr/>
        </p:nvSpPr>
        <p:spPr>
          <a:xfrm>
            <a:off x="1011238" y="2315865"/>
            <a:ext cx="9369759" cy="1631216"/>
          </a:xfrm>
          <a:prstGeom prst="rect">
            <a:avLst/>
          </a:prstGeom>
          <a:noFill/>
        </p:spPr>
        <p:txBody>
          <a:bodyPr wrap="square" rtlCol="0">
            <a:spAutoFit/>
          </a:bodyPr>
          <a:lstStyle/>
          <a:p>
            <a:pPr marL="342900" indent="-342900" algn="l">
              <a:buFont typeface="Arial" panose="020B0604020202020204" pitchFamily="34" charset="0"/>
              <a:buChar char="•"/>
            </a:pPr>
            <a:r>
              <a:rPr lang="zh-CN" altLang="en-US" sz="2000">
                <a:solidFill>
                  <a:schemeClr val="bg1"/>
                </a:solidFill>
                <a:latin typeface="Microsoft YaHei" panose="020B0503020204020204" pitchFamily="34" charset="-122"/>
                <a:ea typeface="Microsoft YaHei" panose="020B0503020204020204" pitchFamily="34" charset="-122"/>
              </a:rPr>
              <a:t>在这一小节，我根据</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论文中介绍的实现原理和</a:t>
            </a:r>
            <a:r>
              <a:rPr lang="en" altLang="zh-CN" sz="2000">
                <a:solidFill>
                  <a:schemeClr val="bg1"/>
                </a:solidFill>
                <a:latin typeface="Microsoft YaHei" panose="020B0503020204020204" pitchFamily="34" charset="-122"/>
                <a:ea typeface="Microsoft YaHei" panose="020B0503020204020204" pitchFamily="34" charset="-122"/>
              </a:rPr>
              <a:t>github</a:t>
            </a:r>
            <a:r>
              <a:rPr lang="zh-CN" altLang="en" sz="2000">
                <a:solidFill>
                  <a:schemeClr val="bg1"/>
                </a:solidFill>
                <a:latin typeface="Microsoft YaHei" panose="020B0503020204020204" pitchFamily="34" charset="-122"/>
                <a:ea typeface="Microsoft YaHei" panose="020B0503020204020204" pitchFamily="34" charset="-122"/>
              </a:rPr>
              <a:t>上</a:t>
            </a:r>
            <a:r>
              <a:rPr lang="zh-CN" altLang="en-US" sz="2000">
                <a:solidFill>
                  <a:schemeClr val="bg1"/>
                </a:solidFill>
                <a:latin typeface="Microsoft YaHei" panose="020B0503020204020204" pitchFamily="34" charset="-122"/>
                <a:ea typeface="Microsoft YaHei" panose="020B0503020204020204" pitchFamily="34" charset="-122"/>
              </a:rPr>
              <a:t>的源码实现了一个自己的</a:t>
            </a:r>
            <a:r>
              <a:rPr lang="en-US" altLang="zh-CN" sz="2000">
                <a:solidFill>
                  <a:schemeClr val="bg1"/>
                </a:solidFill>
                <a:latin typeface="Microsoft YaHei" panose="020B0503020204020204" pitchFamily="34" charset="-122"/>
                <a:ea typeface="Microsoft YaHei" panose="020B0503020204020204" pitchFamily="34" charset="-122"/>
              </a:rPr>
              <a:t>my_</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 sz="2000">
                <a:solidFill>
                  <a:schemeClr val="bg1"/>
                </a:solidFill>
                <a:latin typeface="Microsoft YaHei" panose="020B0503020204020204" pitchFamily="34" charset="-122"/>
                <a:ea typeface="Microsoft YaHei" panose="020B0503020204020204" pitchFamily="34" charset="-122"/>
              </a:rPr>
              <a:t>，</a:t>
            </a:r>
            <a:r>
              <a:rPr lang="zh-CN" altLang="en-US" sz="2000">
                <a:solidFill>
                  <a:schemeClr val="bg1"/>
                </a:solidFill>
                <a:latin typeface="Microsoft YaHei" panose="020B0503020204020204" pitchFamily="34" charset="-122"/>
                <a:ea typeface="Microsoft YaHei" panose="020B0503020204020204" pitchFamily="34" charset="-122"/>
              </a:rPr>
              <a:t>并尝试使用不同的线性模型和决策树模型来作为</a:t>
            </a:r>
            <a:r>
              <a:rPr lang="en-US" altLang="zh-CN" sz="2000">
                <a:solidFill>
                  <a:schemeClr val="bg1"/>
                </a:solidFill>
                <a:latin typeface="Microsoft YaHei" panose="020B0503020204020204" pitchFamily="34" charset="-122"/>
                <a:ea typeface="Microsoft YaHei" panose="020B0503020204020204" pitchFamily="34" charset="-122"/>
              </a:rPr>
              <a:t>my_lime</a:t>
            </a:r>
            <a:r>
              <a:rPr lang="zh-CN" altLang="en-US" sz="2000">
                <a:solidFill>
                  <a:schemeClr val="bg1"/>
                </a:solidFill>
                <a:latin typeface="Microsoft YaHei" panose="020B0503020204020204" pitchFamily="34" charset="-122"/>
                <a:ea typeface="Microsoft YaHei" panose="020B0503020204020204" pitchFamily="34" charset="-122"/>
              </a:rPr>
              <a:t>的可解释模型。</a:t>
            </a:r>
            <a:endParaRPr lang="en-US" altLang="zh-CN"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endParaRPr lang="en-US" altLang="zh-CN"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a:solidFill>
                  <a:schemeClr val="bg1"/>
                </a:solidFill>
                <a:latin typeface="Microsoft YaHei" panose="020B0503020204020204" pitchFamily="34" charset="-122"/>
                <a:ea typeface="Microsoft YaHei" panose="020B0503020204020204" pitchFamily="34" charset="-122"/>
              </a:rPr>
              <a:t>并使用</a:t>
            </a:r>
            <a:r>
              <a:rPr lang="en-US" altLang="zh-CN" sz="2000">
                <a:solidFill>
                  <a:schemeClr val="bg1"/>
                </a:solidFill>
                <a:latin typeface="Microsoft YaHei" panose="020B0503020204020204" pitchFamily="34" charset="-122"/>
                <a:ea typeface="Microsoft YaHei" panose="020B0503020204020204" pitchFamily="34" charset="-122"/>
              </a:rPr>
              <a:t>my_</a:t>
            </a:r>
            <a:r>
              <a:rPr lang="en" altLang="zh-CN" sz="2000">
                <a:solidFill>
                  <a:schemeClr val="bg1"/>
                </a:solidFill>
                <a:latin typeface="Microsoft YaHei" panose="020B0503020204020204" pitchFamily="34" charset="-122"/>
                <a:ea typeface="Microsoft YaHei" panose="020B0503020204020204" pitchFamily="34" charset="-122"/>
              </a:rPr>
              <a:t>lime</a:t>
            </a:r>
            <a:r>
              <a:rPr lang="zh-CN" altLang="en-US" sz="2000">
                <a:solidFill>
                  <a:schemeClr val="bg1"/>
                </a:solidFill>
                <a:latin typeface="Microsoft YaHei" panose="020B0503020204020204" pitchFamily="34" charset="-122"/>
                <a:ea typeface="Microsoft YaHei" panose="020B0503020204020204" pitchFamily="34" charset="-122"/>
              </a:rPr>
              <a:t>对</a:t>
            </a:r>
            <a:r>
              <a:rPr lang="en" altLang="zh-CN" sz="2000">
                <a:solidFill>
                  <a:schemeClr val="bg1"/>
                </a:solidFill>
                <a:latin typeface="Microsoft YaHei" panose="020B0503020204020204" pitchFamily="34" charset="-122"/>
                <a:ea typeface="Microsoft YaHei" panose="020B0503020204020204" pitchFamily="34" charset="-122"/>
              </a:rPr>
              <a:t>fine-tune</a:t>
            </a:r>
            <a:r>
              <a:rPr lang="zh-CN" altLang="en-US" sz="2000">
                <a:solidFill>
                  <a:schemeClr val="bg1"/>
                </a:solidFill>
                <a:latin typeface="Microsoft YaHei" panose="020B0503020204020204" pitchFamily="34" charset="-122"/>
                <a:ea typeface="Microsoft YaHei" panose="020B0503020204020204" pitchFamily="34" charset="-122"/>
              </a:rPr>
              <a:t>后的</a:t>
            </a:r>
            <a:r>
              <a:rPr lang="en" altLang="zh-CN" sz="2000">
                <a:solidFill>
                  <a:schemeClr val="bg1"/>
                </a:solidFill>
                <a:latin typeface="Microsoft YaHei" panose="020B0503020204020204" pitchFamily="34" charset="-122"/>
                <a:ea typeface="Microsoft YaHei" panose="020B0503020204020204" pitchFamily="34" charset="-122"/>
              </a:rPr>
              <a:t>BERT</a:t>
            </a:r>
            <a:r>
              <a:rPr lang="zh-CN" altLang="en-US" sz="2000">
                <a:solidFill>
                  <a:schemeClr val="bg1"/>
                </a:solidFill>
                <a:latin typeface="Microsoft YaHei" panose="020B0503020204020204" pitchFamily="34" charset="-122"/>
                <a:ea typeface="Microsoft YaHei" panose="020B0503020204020204" pitchFamily="34" charset="-122"/>
              </a:rPr>
              <a:t>模型生成解释，与官方结果进行比较。</a:t>
            </a:r>
            <a:endParaRPr lang="zh-CN" altLang="en-US" sz="2000" i="1">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555786810"/>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9" name="矩形 6"/>
          <p:cNvSpPr>
            <a:spLocks noChangeArrowheads="1"/>
          </p:cNvSpPr>
          <p:nvPr/>
        </p:nvSpPr>
        <p:spPr bwMode="auto">
          <a:xfrm>
            <a:off x="0" y="0"/>
            <a:ext cx="12192000" cy="6858000"/>
          </a:xfrm>
          <a:prstGeom prst="rect">
            <a:avLst/>
          </a:prstGeom>
          <a:solidFill>
            <a:schemeClr val="bg1">
              <a:alpha val="16078"/>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100" name="等腰三角形 3"/>
          <p:cNvSpPr>
            <a:spLocks noChangeArrowheads="1"/>
          </p:cNvSpPr>
          <p:nvPr/>
        </p:nvSpPr>
        <p:spPr bwMode="auto">
          <a:xfrm>
            <a:off x="8435975" y="974725"/>
            <a:ext cx="2833688" cy="2636838"/>
          </a:xfrm>
          <a:prstGeom prst="triangle">
            <a:avLst>
              <a:gd name="adj" fmla="val 16389"/>
            </a:avLst>
          </a:prstGeom>
          <a:solidFill>
            <a:schemeClr val="bg1">
              <a:alpha val="32156"/>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cxnSp>
        <p:nvCxnSpPr>
          <p:cNvPr id="4101" name="直接连接符 10"/>
          <p:cNvCxnSpPr>
            <a:cxnSpLocks noChangeShapeType="1"/>
          </p:cNvCxnSpPr>
          <p:nvPr/>
        </p:nvCxnSpPr>
        <p:spPr bwMode="auto">
          <a:xfrm flipH="1">
            <a:off x="4329113" y="3416300"/>
            <a:ext cx="4297362" cy="0"/>
          </a:xfrm>
          <a:prstGeom prst="line">
            <a:avLst/>
          </a:prstGeom>
          <a:noFill/>
          <a:ln w="6350">
            <a:solidFill>
              <a:schemeClr val="bg1"/>
            </a:solidFill>
            <a:round/>
            <a:headEnd/>
            <a:tailEnd/>
          </a:ln>
          <a:extLst>
            <a:ext uri="{909E8E84-426E-40DD-AFC4-6F175D3DCCD1}">
              <a14:hiddenFill xmlns:a14="http://schemas.microsoft.com/office/drawing/2010/main">
                <a:noFill/>
              </a14:hiddenFill>
            </a:ext>
          </a:extLst>
        </p:spPr>
      </p:cxnSp>
      <p:grpSp>
        <p:nvGrpSpPr>
          <p:cNvPr id="4102" name="组合 4"/>
          <p:cNvGrpSpPr>
            <a:grpSpLocks/>
          </p:cNvGrpSpPr>
          <p:nvPr/>
        </p:nvGrpSpPr>
        <p:grpSpPr bwMode="auto">
          <a:xfrm>
            <a:off x="1101725" y="2416175"/>
            <a:ext cx="3449638" cy="3605213"/>
            <a:chOff x="0" y="0"/>
            <a:chExt cx="3449737" cy="3606178"/>
          </a:xfrm>
        </p:grpSpPr>
        <p:sp>
          <p:nvSpPr>
            <p:cNvPr id="4105" name="等腰三角形 1"/>
            <p:cNvSpPr>
              <a:spLocks noChangeArrowheads="1"/>
            </p:cNvSpPr>
            <p:nvPr/>
          </p:nvSpPr>
          <p:spPr bwMode="auto">
            <a:xfrm rot="716823">
              <a:off x="0" y="0"/>
              <a:ext cx="3320428" cy="3450556"/>
            </a:xfrm>
            <a:prstGeom prst="triangle">
              <a:avLst>
                <a:gd name="adj" fmla="val 50000"/>
              </a:avLst>
            </a:prstGeom>
            <a:solidFill>
              <a:schemeClr val="bg1">
                <a:alpha val="39999"/>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106" name="等腰三角形 8"/>
            <p:cNvSpPr>
              <a:spLocks noChangeArrowheads="1"/>
            </p:cNvSpPr>
            <p:nvPr/>
          </p:nvSpPr>
          <p:spPr bwMode="auto">
            <a:xfrm rot="-2580544">
              <a:off x="868895" y="1325164"/>
              <a:ext cx="2014750" cy="2281014"/>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107" name="椭圆 11"/>
            <p:cNvSpPr>
              <a:spLocks noChangeArrowheads="1"/>
            </p:cNvSpPr>
            <p:nvPr/>
          </p:nvSpPr>
          <p:spPr bwMode="auto">
            <a:xfrm>
              <a:off x="3390865" y="1639209"/>
              <a:ext cx="58872" cy="53241"/>
            </a:xfrm>
            <a:prstGeom prst="ellipse">
              <a:avLst/>
            </a:prstGeom>
            <a:solidFill>
              <a:schemeClr val="bg1"/>
            </a:solid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4103" name="椭圆 13"/>
          <p:cNvSpPr>
            <a:spLocks noChangeArrowheads="1"/>
          </p:cNvSpPr>
          <p:nvPr/>
        </p:nvSpPr>
        <p:spPr bwMode="auto">
          <a:xfrm>
            <a:off x="8575675" y="3898900"/>
            <a:ext cx="74613" cy="74613"/>
          </a:xfrm>
          <a:prstGeom prst="ellipse">
            <a:avLst/>
          </a:prstGeom>
          <a:solidFill>
            <a:schemeClr val="bg1"/>
          </a:solid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2" name="矩形 1">
            <a:extLst>
              <a:ext uri="{FF2B5EF4-FFF2-40B4-BE49-F238E27FC236}">
                <a16:creationId xmlns:a16="http://schemas.microsoft.com/office/drawing/2014/main" id="{2DD7156D-8A0F-A930-2508-F5962C3857AB}"/>
              </a:ext>
            </a:extLst>
          </p:cNvPr>
          <p:cNvSpPr/>
          <p:nvPr/>
        </p:nvSpPr>
        <p:spPr>
          <a:xfrm>
            <a:off x="1908175" y="2631274"/>
            <a:ext cx="9139237" cy="769441"/>
          </a:xfrm>
          <a:prstGeom prst="rect">
            <a:avLst/>
          </a:prstGeom>
          <a:noFill/>
          <a:effectLst>
            <a:reflection blurRad="6350" stA="50000" endA="295" endPos="92000" dist="101600" dir="5400000" sy="-100000" algn="bl" rotWithShape="0"/>
          </a:effectLst>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altLang="zh-CN" sz="4400" b="1">
                <a:ln/>
                <a:solidFill>
                  <a:schemeClr val="bg1"/>
                </a:solidFill>
                <a:latin typeface="Microsoft YaHei" panose="020B0503020204020204" pitchFamily="34" charset="-122"/>
                <a:ea typeface="Microsoft YaHei" panose="020B0503020204020204" pitchFamily="34" charset="-122"/>
              </a:rPr>
              <a:t>1.</a:t>
            </a:r>
            <a:r>
              <a:rPr lang="zh-CN" altLang="en-US" sz="4400" b="1">
                <a:ln/>
                <a:solidFill>
                  <a:schemeClr val="bg1"/>
                </a:solidFill>
                <a:latin typeface="Microsoft YaHei" panose="020B0503020204020204" pitchFamily="34" charset="-122"/>
                <a:ea typeface="Microsoft YaHei" panose="020B0503020204020204" pitchFamily="34" charset="-122"/>
              </a:rPr>
              <a:t>研究背景和项目目标</a:t>
            </a:r>
          </a:p>
        </p:txBody>
      </p:sp>
    </p:spTree>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664686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3.3 </a:t>
            </a:r>
            <a:r>
              <a:rPr lang="zh-CN" altLang="en-US" sz="2400" b="1" dirty="0">
                <a:solidFill>
                  <a:schemeClr val="bg1"/>
                </a:solidFill>
                <a:latin typeface="Microsoft YaHei" panose="020B0503020204020204" pitchFamily="34" charset="-122"/>
                <a:ea typeface="Microsoft YaHei" panose="020B0503020204020204" pitchFamily="34" charset="-122"/>
              </a:rPr>
              <a:t>自己实现</a:t>
            </a:r>
            <a:r>
              <a:rPr lang="en-US" altLang="zh-CN" sz="2400" b="1" dirty="0">
                <a:solidFill>
                  <a:schemeClr val="bg1"/>
                </a:solidFill>
                <a:latin typeface="Microsoft YaHei" panose="020B0503020204020204" pitchFamily="34" charset="-122"/>
                <a:ea typeface="Microsoft YaHei" panose="020B0503020204020204" pitchFamily="34" charset="-122"/>
              </a:rPr>
              <a:t>LIME</a:t>
            </a:r>
            <a:r>
              <a:rPr lang="zh-CN" altLang="en-US" sz="2400" b="1" dirty="0">
                <a:solidFill>
                  <a:schemeClr val="bg1"/>
                </a:solidFill>
                <a:latin typeface="Microsoft YaHei" panose="020B0503020204020204" pitchFamily="34" charset="-122"/>
                <a:ea typeface="Microsoft YaHei" panose="020B0503020204020204" pitchFamily="34" charset="-122"/>
              </a:rPr>
              <a:t>并对模型生成解释</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312565"/>
            <a:ext cx="9369759" cy="400110"/>
          </a:xfrm>
          <a:prstGeom prst="rect">
            <a:avLst/>
          </a:prstGeom>
          <a:noFill/>
        </p:spPr>
        <p:txBody>
          <a:bodyPr wrap="square" rtlCol="0">
            <a:spAutoFit/>
          </a:bodyPr>
          <a:lstStyle/>
          <a:p>
            <a:pPr algn="l"/>
            <a:r>
              <a:rPr lang="en" altLang="zh-CN" sz="2000" b="1">
                <a:solidFill>
                  <a:schemeClr val="bg1"/>
                </a:solidFill>
                <a:latin typeface="Microsoft YaHei" panose="020B0503020204020204" pitchFamily="34" charset="-122"/>
                <a:ea typeface="Microsoft YaHei" panose="020B0503020204020204" pitchFamily="34" charset="-122"/>
              </a:rPr>
              <a:t>1</a:t>
            </a:r>
            <a:r>
              <a:rPr lang="en-US" altLang="zh-CN" sz="2000" b="1">
                <a:solidFill>
                  <a:schemeClr val="bg1"/>
                </a:solidFill>
                <a:latin typeface="Microsoft YaHei" panose="020B0503020204020204" pitchFamily="34" charset="-122"/>
                <a:ea typeface="Microsoft YaHei" panose="020B0503020204020204" pitchFamily="34" charset="-122"/>
              </a:rPr>
              <a:t>.</a:t>
            </a:r>
            <a:r>
              <a:rPr lang="en" altLang="zh-CN" sz="2000" b="1">
                <a:solidFill>
                  <a:schemeClr val="bg1"/>
                </a:solidFill>
                <a:latin typeface="Microsoft YaHei" panose="020B0503020204020204" pitchFamily="34" charset="-122"/>
                <a:ea typeface="Microsoft YaHei" panose="020B0503020204020204" pitchFamily="34" charset="-122"/>
              </a:rPr>
              <a:t> my_lime</a:t>
            </a:r>
            <a:r>
              <a:rPr lang="zh-CN" altLang="en-US" sz="2000" b="1">
                <a:solidFill>
                  <a:schemeClr val="bg1"/>
                </a:solidFill>
                <a:latin typeface="Microsoft YaHei" panose="020B0503020204020204" pitchFamily="34" charset="-122"/>
                <a:ea typeface="Microsoft YaHei" panose="020B0503020204020204" pitchFamily="34" charset="-122"/>
              </a:rPr>
              <a:t>的实现</a:t>
            </a:r>
            <a:endParaRPr lang="zh-CN" altLang="en-US" sz="2000" b="1" i="1">
              <a:solidFill>
                <a:schemeClr val="bg1"/>
              </a:solidFill>
              <a:latin typeface="Microsoft YaHei" panose="020B0503020204020204" pitchFamily="34" charset="-122"/>
              <a:ea typeface="Microsoft YaHei" panose="020B0503020204020204" pitchFamily="34" charset="-122"/>
            </a:endParaRPr>
          </a:p>
        </p:txBody>
      </p:sp>
      <p:sp>
        <p:nvSpPr>
          <p:cNvPr id="5" name="文本框 4">
            <a:extLst>
              <a:ext uri="{FF2B5EF4-FFF2-40B4-BE49-F238E27FC236}">
                <a16:creationId xmlns:a16="http://schemas.microsoft.com/office/drawing/2014/main" id="{9614BE5F-D528-1356-FA5A-324BC8E0E8AF}"/>
              </a:ext>
            </a:extLst>
          </p:cNvPr>
          <p:cNvSpPr txBox="1"/>
          <p:nvPr/>
        </p:nvSpPr>
        <p:spPr>
          <a:xfrm>
            <a:off x="1138238" y="1938070"/>
            <a:ext cx="9369759" cy="400110"/>
          </a:xfrm>
          <a:prstGeom prst="rect">
            <a:avLst/>
          </a:prstGeom>
          <a:noFill/>
        </p:spPr>
        <p:txBody>
          <a:bodyPr wrap="square" rtlCol="0">
            <a:spAutoFit/>
          </a:bodyPr>
          <a:lstStyle/>
          <a:p>
            <a:pPr algn="l"/>
            <a:r>
              <a:rPr lang="en-US" altLang="zh-CN" sz="2000">
                <a:solidFill>
                  <a:schemeClr val="bg1"/>
                </a:solidFill>
                <a:latin typeface="Microsoft YaHei" panose="020B0503020204020204" pitchFamily="34" charset="-122"/>
                <a:ea typeface="Microsoft YaHei" panose="020B0503020204020204" pitchFamily="34" charset="-122"/>
              </a:rPr>
              <a:t>my_lime </a:t>
            </a:r>
            <a:r>
              <a:rPr lang="zh-CN" altLang="en-US" sz="2000">
                <a:solidFill>
                  <a:schemeClr val="bg1"/>
                </a:solidFill>
                <a:latin typeface="Microsoft YaHei" panose="020B0503020204020204" pitchFamily="34" charset="-122"/>
                <a:ea typeface="Microsoft YaHei" panose="020B0503020204020204" pitchFamily="34" charset="-122"/>
              </a:rPr>
              <a:t>的结构：</a:t>
            </a:r>
          </a:p>
        </p:txBody>
      </p:sp>
      <p:pic>
        <p:nvPicPr>
          <p:cNvPr id="6" name="图片 5">
            <a:extLst>
              <a:ext uri="{FF2B5EF4-FFF2-40B4-BE49-F238E27FC236}">
                <a16:creationId xmlns:a16="http://schemas.microsoft.com/office/drawing/2014/main" id="{21F50D17-C4D6-27BF-6DDF-BD5850B97022}"/>
              </a:ext>
            </a:extLst>
          </p:cNvPr>
          <p:cNvPicPr>
            <a:picLocks noChangeAspect="1"/>
          </p:cNvPicPr>
          <p:nvPr/>
        </p:nvPicPr>
        <p:blipFill>
          <a:blip r:embed="rId3"/>
          <a:stretch>
            <a:fillRect/>
          </a:stretch>
        </p:blipFill>
        <p:spPr>
          <a:xfrm>
            <a:off x="3644900" y="1056437"/>
            <a:ext cx="8267700" cy="5801563"/>
          </a:xfrm>
          <a:prstGeom prst="rect">
            <a:avLst/>
          </a:prstGeom>
          <a:effectLst>
            <a:softEdge rad="38100"/>
          </a:effectLst>
        </p:spPr>
      </p:pic>
    </p:spTree>
    <p:extLst>
      <p:ext uri="{BB962C8B-B14F-4D97-AF65-F5344CB8AC3E}">
        <p14:creationId xmlns:p14="http://schemas.microsoft.com/office/powerpoint/2010/main" val="2526373287"/>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3.0 </a:t>
            </a:r>
            <a:r>
              <a:rPr lang="zh-CN" altLang="en-US" sz="2400" b="1" dirty="0">
                <a:solidFill>
                  <a:schemeClr val="bg1"/>
                </a:solidFill>
                <a:latin typeface="Microsoft YaHei" panose="020B0503020204020204" pitchFamily="34" charset="-122"/>
                <a:ea typeface="Microsoft YaHei" panose="020B0503020204020204" pitchFamily="34" charset="-122"/>
              </a:rPr>
              <a:t>实验环境</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312565"/>
            <a:ext cx="9369759" cy="707886"/>
          </a:xfrm>
          <a:prstGeom prst="rect">
            <a:avLst/>
          </a:prstGeom>
          <a:noFill/>
        </p:spPr>
        <p:txBody>
          <a:bodyPr wrap="square" rtlCol="0">
            <a:spAutoFit/>
          </a:bodyPr>
          <a:lstStyle/>
          <a:p>
            <a:pPr algn="l"/>
            <a:r>
              <a:rPr lang="zh-CN" altLang="en-US" sz="2000">
                <a:solidFill>
                  <a:schemeClr val="bg1"/>
                </a:solidFill>
                <a:latin typeface="Microsoft YaHei" panose="020B0503020204020204" pitchFamily="34" charset="-122"/>
                <a:ea typeface="Microsoft YaHei" panose="020B0503020204020204" pitchFamily="34" charset="-122"/>
              </a:rPr>
              <a:t>本实验的实验环境为</a:t>
            </a:r>
            <a:r>
              <a:rPr lang="en" altLang="zh-CN" sz="2000">
                <a:solidFill>
                  <a:schemeClr val="bg1"/>
                </a:solidFill>
                <a:latin typeface="Microsoft YaHei" panose="020B0503020204020204" pitchFamily="34" charset="-122"/>
                <a:ea typeface="Microsoft YaHei" panose="020B0503020204020204" pitchFamily="34" charset="-122"/>
              </a:rPr>
              <a:t>Google Colab </a:t>
            </a:r>
            <a:r>
              <a:rPr lang="zh-CN" altLang="en-US" sz="2000">
                <a:solidFill>
                  <a:schemeClr val="bg1"/>
                </a:solidFill>
                <a:latin typeface="Microsoft YaHei" panose="020B0503020204020204" pitchFamily="34" charset="-122"/>
                <a:ea typeface="Microsoft YaHei" panose="020B0503020204020204" pitchFamily="34" charset="-122"/>
              </a:rPr>
              <a:t>以及 </a:t>
            </a:r>
            <a:r>
              <a:rPr lang="en" altLang="zh-CN" sz="2000">
                <a:solidFill>
                  <a:schemeClr val="bg1"/>
                </a:solidFill>
                <a:latin typeface="Microsoft YaHei" panose="020B0503020204020204" pitchFamily="34" charset="-122"/>
                <a:ea typeface="Microsoft YaHei" panose="020B0503020204020204" pitchFamily="34" charset="-122"/>
              </a:rPr>
              <a:t>Pycharm</a:t>
            </a:r>
            <a:r>
              <a:rPr lang="zh-CN" altLang="en" sz="2000">
                <a:solidFill>
                  <a:schemeClr val="bg1"/>
                </a:solidFill>
                <a:latin typeface="Microsoft YaHei" panose="020B0503020204020204" pitchFamily="34" charset="-122"/>
                <a:ea typeface="Microsoft YaHei" panose="020B0503020204020204" pitchFamily="34" charset="-122"/>
              </a:rPr>
              <a:t>。</a:t>
            </a:r>
            <a:r>
              <a:rPr lang="zh-CN" altLang="en-US" sz="2000">
                <a:solidFill>
                  <a:schemeClr val="bg1"/>
                </a:solidFill>
                <a:latin typeface="Microsoft YaHei" panose="020B0503020204020204" pitchFamily="34" charset="-122"/>
                <a:ea typeface="Microsoft YaHei" panose="020B0503020204020204" pitchFamily="34" charset="-122"/>
              </a:rPr>
              <a:t>代码源码上传在我的</a:t>
            </a:r>
            <a:r>
              <a:rPr lang="en" altLang="zh-CN" sz="2000">
                <a:solidFill>
                  <a:schemeClr val="bg1"/>
                </a:solidFill>
                <a:latin typeface="Microsoft YaHei" panose="020B0503020204020204" pitchFamily="34" charset="-122"/>
                <a:ea typeface="Microsoft YaHei" panose="020B0503020204020204" pitchFamily="34" charset="-122"/>
              </a:rPr>
              <a:t>github </a:t>
            </a:r>
            <a:r>
              <a:rPr lang="zh-CN" altLang="en-US" sz="2000">
                <a:solidFill>
                  <a:schemeClr val="bg1"/>
                </a:solidFill>
                <a:latin typeface="Microsoft YaHei" panose="020B0503020204020204" pitchFamily="34" charset="-122"/>
                <a:ea typeface="Microsoft YaHei" panose="020B0503020204020204" pitchFamily="34" charset="-122"/>
              </a:rPr>
              <a:t>仓库：</a:t>
            </a:r>
            <a:r>
              <a:rPr lang="en" altLang="zh-CN" sz="2000">
                <a:solidFill>
                  <a:schemeClr val="bg1"/>
                </a:solidFill>
                <a:latin typeface="Microsoft YaHei" panose="020B0503020204020204" pitchFamily="34" charset="-122"/>
                <a:ea typeface="Microsoft YaHei" panose="020B0503020204020204" pitchFamily="34" charset="-122"/>
              </a:rPr>
              <a:t>https://github.com/icarushhh/MSRA-myLime.git</a:t>
            </a:r>
            <a:endParaRPr lang="zh-CN" altLang="en-US" sz="2000">
              <a:solidFill>
                <a:schemeClr val="bg1"/>
              </a:solidFill>
              <a:latin typeface="Microsoft YaHei" panose="020B0503020204020204" pitchFamily="34" charset="-122"/>
              <a:ea typeface="Microsoft YaHei" panose="020B0503020204020204" pitchFamily="34" charset="-122"/>
            </a:endParaRPr>
          </a:p>
        </p:txBody>
      </p:sp>
      <p:pic>
        <p:nvPicPr>
          <p:cNvPr id="3" name="图片 2">
            <a:extLst>
              <a:ext uri="{FF2B5EF4-FFF2-40B4-BE49-F238E27FC236}">
                <a16:creationId xmlns:a16="http://schemas.microsoft.com/office/drawing/2014/main" id="{6CEB7DB6-5776-66DD-A972-A6B98CB76B62}"/>
              </a:ext>
            </a:extLst>
          </p:cNvPr>
          <p:cNvPicPr>
            <a:picLocks noChangeAspect="1"/>
          </p:cNvPicPr>
          <p:nvPr/>
        </p:nvPicPr>
        <p:blipFill>
          <a:blip r:embed="rId3"/>
          <a:stretch>
            <a:fillRect/>
          </a:stretch>
        </p:blipFill>
        <p:spPr>
          <a:xfrm>
            <a:off x="1889209" y="2288584"/>
            <a:ext cx="8068420" cy="4301282"/>
          </a:xfrm>
          <a:prstGeom prst="rect">
            <a:avLst/>
          </a:prstGeom>
        </p:spPr>
      </p:pic>
    </p:spTree>
    <p:extLst>
      <p:ext uri="{BB962C8B-B14F-4D97-AF65-F5344CB8AC3E}">
        <p14:creationId xmlns:p14="http://schemas.microsoft.com/office/powerpoint/2010/main" val="96854862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1.1 </a:t>
            </a:r>
            <a:r>
              <a:rPr lang="zh-CN" altLang="en-US" sz="2400" b="1" dirty="0">
                <a:solidFill>
                  <a:schemeClr val="bg1"/>
                </a:solidFill>
                <a:latin typeface="微软雅黑" panose="020B0503020204020204" pitchFamily="34" charset="-122"/>
                <a:ea typeface="微软雅黑" panose="020B0503020204020204" pitchFamily="34" charset="-122"/>
              </a:rPr>
              <a:t>研究背景</a:t>
            </a:r>
            <a:endParaRPr lang="zh-CN" altLang="en-US" sz="2400" b="1" dirty="0">
              <a:solidFill>
                <a:schemeClr val="bg1"/>
              </a:solidFill>
            </a:endParaRPr>
          </a:p>
        </p:txBody>
      </p:sp>
      <p:sp>
        <p:nvSpPr>
          <p:cNvPr id="2" name="文本框 1">
            <a:extLst>
              <a:ext uri="{FF2B5EF4-FFF2-40B4-BE49-F238E27FC236}">
                <a16:creationId xmlns:a16="http://schemas.microsoft.com/office/drawing/2014/main" id="{C2D475AA-8DD6-A113-C18B-D2FC8BF32251}"/>
              </a:ext>
            </a:extLst>
          </p:cNvPr>
          <p:cNvSpPr txBox="1"/>
          <p:nvPr/>
        </p:nvSpPr>
        <p:spPr>
          <a:xfrm>
            <a:off x="548941" y="1599674"/>
            <a:ext cx="7134016" cy="4093428"/>
          </a:xfrm>
          <a:prstGeom prst="rect">
            <a:avLst/>
          </a:prstGeom>
          <a:noFill/>
        </p:spPr>
        <p:txBody>
          <a:bodyPr wrap="square" rtlCol="0">
            <a:spAutoFit/>
          </a:bodyPr>
          <a:lstStyle/>
          <a:p>
            <a:pPr algn="l"/>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大模型可解释性研究是一个旨在理解和解释大规模机器学习模型的行为和原理的研究方向。在大模型大规模投入应用的今天，这一研究也越发的重要和有意义。</a:t>
            </a:r>
            <a:endParaRPr lang="en-US" altLang="zh-CN" sz="2000" b="0" i="0" u="none" strike="noStrike">
              <a:solidFill>
                <a:schemeClr val="bg1"/>
              </a:solidFill>
              <a:effectLst/>
              <a:latin typeface="Microsoft YaHei" panose="020B0503020204020204" pitchFamily="34" charset="-122"/>
              <a:ea typeface="Microsoft YaHei" panose="020B0503020204020204" pitchFamily="34" charset="-122"/>
            </a:endParaRPr>
          </a:p>
          <a:p>
            <a:pPr algn="l"/>
            <a:endParaRPr lang="zh-CN" altLang="en-US" sz="2000" b="0" i="0" u="none" strike="noStrike">
              <a:solidFill>
                <a:schemeClr val="bg1"/>
              </a:solidFill>
              <a:effectLst/>
              <a:latin typeface="Microsoft YaHei" panose="020B0503020204020204" pitchFamily="34" charset="-122"/>
              <a:ea typeface="Microsoft YaHei" panose="020B0503020204020204" pitchFamily="34" charset="-122"/>
            </a:endParaRPr>
          </a:p>
          <a:p>
            <a:pPr algn="l"/>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研究大模型可解释性有如下意义：</a:t>
            </a:r>
          </a:p>
          <a:p>
            <a:pPr marL="285750" indent="-285750" algn="l">
              <a:buFont typeface="Arial" panose="020B0604020202020204" pitchFamily="34" charset="0"/>
              <a:buChar char="•"/>
            </a:pP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提高大模型的可信度和透明度，让用户和开发者能够了解模型的内部机制，判断模型作出判断的可靠性和合理性。</a:t>
            </a:r>
            <a:endParaRPr lang="en-US" altLang="zh-CN" sz="2000" b="0" i="0" u="none" strike="noStrike">
              <a:solidFill>
                <a:schemeClr val="bg1"/>
              </a:solidFill>
              <a:effectLst/>
              <a:latin typeface="Microsoft YaHei" panose="020B0503020204020204" pitchFamily="34" charset="-122"/>
              <a:ea typeface="Microsoft YaHei" panose="020B0503020204020204" pitchFamily="34" charset="-122"/>
            </a:endParaRPr>
          </a:p>
          <a:p>
            <a:pPr marL="285750" indent="-285750" algn="l">
              <a:buFont typeface="Arial" panose="020B0604020202020204" pitchFamily="34" charset="0"/>
              <a:buChar char="•"/>
            </a:pP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发现大模型的优势和局限，分析模型的性能和泛化能力，找出模型的优化方向和可改进空间。</a:t>
            </a:r>
            <a:endParaRPr lang="en-US" altLang="zh-CN" sz="2000" b="0" i="0" u="none" strike="noStrike">
              <a:solidFill>
                <a:schemeClr val="bg1"/>
              </a:solidFill>
              <a:effectLst/>
              <a:latin typeface="Microsoft YaHei" panose="020B0503020204020204" pitchFamily="34" charset="-122"/>
              <a:ea typeface="Microsoft YaHei" panose="020B0503020204020204" pitchFamily="34" charset="-122"/>
            </a:endParaRPr>
          </a:p>
          <a:p>
            <a:pPr marL="285750" indent="-285750" algn="l">
              <a:buFont typeface="Arial" panose="020B0604020202020204" pitchFamily="34" charset="0"/>
              <a:buChar char="•"/>
            </a:pP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挖掘大模型的潜在价值，利用模型的中间输出和隐含知识，提取有用的信息和洞察，支持决策和创新。</a:t>
            </a:r>
            <a:endParaRPr lang="en-US" altLang="zh-CN" sz="2000" b="0" i="0" u="none" strike="noStrike">
              <a:solidFill>
                <a:schemeClr val="bg1"/>
              </a:solidFill>
              <a:effectLst/>
              <a:latin typeface="Microsoft YaHei" panose="020B0503020204020204" pitchFamily="34" charset="-122"/>
              <a:ea typeface="Microsoft YaHei" panose="020B0503020204020204" pitchFamily="34" charset="-122"/>
            </a:endParaRPr>
          </a:p>
          <a:p>
            <a:pPr marL="285750" indent="-285750" algn="l">
              <a:buFont typeface="Arial" panose="020B0604020202020204" pitchFamily="34" charset="0"/>
              <a:buChar char="•"/>
            </a:pP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保障大模型的安全和公平，检测和消除模型的偏差和漏洞，防止模型的滥用和误用，保护用户的利益和权益。</a:t>
            </a:r>
          </a:p>
        </p:txBody>
      </p:sp>
      <p:pic>
        <p:nvPicPr>
          <p:cNvPr id="3" name="图片 2">
            <a:extLst>
              <a:ext uri="{FF2B5EF4-FFF2-40B4-BE49-F238E27FC236}">
                <a16:creationId xmlns:a16="http://schemas.microsoft.com/office/drawing/2014/main" id="{3947805F-1B31-260B-42F4-B79500DFD88C}"/>
              </a:ext>
            </a:extLst>
          </p:cNvPr>
          <p:cNvPicPr>
            <a:picLocks noChangeAspect="1"/>
          </p:cNvPicPr>
          <p:nvPr/>
        </p:nvPicPr>
        <p:blipFill>
          <a:blip r:embed="rId3"/>
          <a:stretch>
            <a:fillRect/>
          </a:stretch>
        </p:blipFill>
        <p:spPr>
          <a:xfrm>
            <a:off x="7963725" y="1828800"/>
            <a:ext cx="3818840" cy="3403600"/>
          </a:xfrm>
          <a:prstGeom prst="rect">
            <a:avLst/>
          </a:prstGeom>
          <a:effectLst>
            <a:softEdge rad="39662"/>
          </a:effectLst>
        </p:spPr>
      </p:pic>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2400" b="1" dirty="0">
                <a:solidFill>
                  <a:schemeClr val="bg1"/>
                </a:solidFill>
                <a:latin typeface="Microsoft YaHei" panose="020B0503020204020204" pitchFamily="34" charset="-122"/>
                <a:ea typeface="Microsoft YaHei" panose="020B0503020204020204" pitchFamily="34" charset="-122"/>
              </a:rPr>
              <a:t>1.2 </a:t>
            </a:r>
            <a:r>
              <a:rPr lang="zh-CN" altLang="en-US" sz="2400" b="1" dirty="0">
                <a:solidFill>
                  <a:schemeClr val="bg1"/>
                </a:solidFill>
                <a:latin typeface="Microsoft YaHei" panose="020B0503020204020204" pitchFamily="34" charset="-122"/>
                <a:ea typeface="Microsoft YaHei" panose="020B0503020204020204" pitchFamily="34" charset="-122"/>
              </a:rPr>
              <a:t>项目目标</a:t>
            </a:r>
          </a:p>
        </p:txBody>
      </p:sp>
      <p:sp>
        <p:nvSpPr>
          <p:cNvPr id="2" name="文本框 1">
            <a:extLst>
              <a:ext uri="{FF2B5EF4-FFF2-40B4-BE49-F238E27FC236}">
                <a16:creationId xmlns:a16="http://schemas.microsoft.com/office/drawing/2014/main" id="{C2D475AA-8DD6-A113-C18B-D2FC8BF32251}"/>
              </a:ext>
            </a:extLst>
          </p:cNvPr>
          <p:cNvSpPr txBox="1"/>
          <p:nvPr/>
        </p:nvSpPr>
        <p:spPr>
          <a:xfrm>
            <a:off x="548941" y="1312565"/>
            <a:ext cx="7134016" cy="3477875"/>
          </a:xfrm>
          <a:prstGeom prst="rect">
            <a:avLst/>
          </a:prstGeom>
          <a:noFill/>
        </p:spPr>
        <p:txBody>
          <a:bodyPr wrap="square" rtlCol="0">
            <a:spAutoFit/>
          </a:bodyPr>
          <a:lstStyle/>
          <a:p>
            <a:pPr algn="l"/>
            <a:r>
              <a:rPr lang="zh-CN" altLang="en-US" sz="2000">
                <a:solidFill>
                  <a:schemeClr val="bg1"/>
                </a:solidFill>
                <a:latin typeface="Microsoft YaHei" panose="020B0503020204020204" pitchFamily="34" charset="-122"/>
                <a:ea typeface="Microsoft YaHei" panose="020B0503020204020204" pitchFamily="34" charset="-122"/>
              </a:rPr>
              <a:t>本项目的目标如下</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a:t>
            </a: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对可解释方法</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LIME</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相关文献的调研和总结</a:t>
            </a:r>
            <a:endParaRPr lang="en-US" altLang="zh-CN" sz="2000" b="0" i="0" u="none" strike="noStrike">
              <a:solidFill>
                <a:schemeClr val="bg1"/>
              </a:solidFill>
              <a:effectLst/>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基于</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Sentiment140</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数据集，对预训练语言模型</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BERT base</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进行</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fine-tune</a:t>
            </a:r>
            <a:r>
              <a:rPr lang="zh-CN" altLang="en" sz="2000" b="0" i="0" u="none" strike="noStrike">
                <a:solidFill>
                  <a:schemeClr val="bg1"/>
                </a:solidFill>
                <a:effectLst/>
                <a:latin typeface="Microsoft YaHei" panose="020B0503020204020204" pitchFamily="34" charset="-122"/>
                <a:ea typeface="Microsoft YaHei" panose="020B0503020204020204" pitchFamily="34" charset="-122"/>
              </a:rPr>
              <a:t>，</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然后使用</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LIME</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官方代码生成解释</a:t>
            </a:r>
            <a:endParaRPr lang="en-US" altLang="zh-CN" sz="2000" b="0" i="0" u="none" strike="noStrike">
              <a:solidFill>
                <a:schemeClr val="bg1"/>
              </a:solidFill>
              <a:effectLst/>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用自己实现的</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LIME</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生成该模型的解释，并给出生成解释的例子</a:t>
            </a:r>
            <a:r>
              <a:rPr lang="en-US" altLang="zh-CN" sz="2000" b="0" i="0" u="none" strike="noStrike">
                <a:solidFill>
                  <a:schemeClr val="bg1"/>
                </a:solidFill>
                <a:effectLst/>
                <a:latin typeface="Microsoft YaHei" panose="020B0503020204020204" pitchFamily="34" charset="-122"/>
                <a:ea typeface="Microsoft YaHei" panose="020B0503020204020204" pitchFamily="34" charset="-122"/>
              </a:rPr>
              <a:t>(</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case study)</a:t>
            </a:r>
            <a:r>
              <a:rPr lang="zh-CN" altLang="en" sz="2000" b="0" i="0" u="none" strike="noStrike">
                <a:solidFill>
                  <a:schemeClr val="bg1"/>
                </a:solidFill>
                <a:effectLst/>
                <a:latin typeface="Microsoft YaHei" panose="020B0503020204020204" pitchFamily="34" charset="-122"/>
                <a:ea typeface="Microsoft YaHei" panose="020B0503020204020204" pitchFamily="34" charset="-122"/>
              </a:rPr>
              <a:t>，</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与官方结果比较</a:t>
            </a:r>
            <a:endParaRPr lang="en-US" altLang="zh-CN" sz="2000" b="0" i="0" u="none" strike="noStrike">
              <a:solidFill>
                <a:schemeClr val="bg1"/>
              </a:solidFill>
              <a:effectLst/>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总结用</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LIME</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分析</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BERT</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你得到了什么</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insight</a:t>
            </a:r>
            <a:r>
              <a:rPr lang="zh-CN" altLang="en" sz="2000" b="0" i="0" u="none" strike="noStrike">
                <a:solidFill>
                  <a:schemeClr val="bg1"/>
                </a:solidFill>
                <a:effectLst/>
                <a:latin typeface="Microsoft YaHei" panose="020B0503020204020204" pitchFamily="34" charset="-122"/>
                <a:ea typeface="Microsoft YaHei" panose="020B0503020204020204" pitchFamily="34" charset="-122"/>
              </a:rPr>
              <a:t>，</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比如</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BERT</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是否用到正确的信息进行预测，可解释方法的优点或不足</a:t>
            </a:r>
            <a:endParaRPr lang="en-US" altLang="zh-CN" sz="2000" b="0" i="0" u="none" strike="noStrike">
              <a:solidFill>
                <a:schemeClr val="bg1"/>
              </a:solidFill>
              <a:effectLst/>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对</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BERT base</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或者</a:t>
            </a:r>
            <a:r>
              <a:rPr lang="en" altLang="zh-CN" sz="2000" b="0" i="0" u="none" strike="noStrike">
                <a:solidFill>
                  <a:schemeClr val="bg1"/>
                </a:solidFill>
                <a:effectLst/>
                <a:latin typeface="Microsoft YaHei" panose="020B0503020204020204" pitchFamily="34" charset="-122"/>
                <a:ea typeface="Microsoft YaHei" panose="020B0503020204020204" pitchFamily="34" charset="-122"/>
              </a:rPr>
              <a:t>LIME</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可能改进方法的思考，以及对未来可能研究方向的展望</a:t>
            </a:r>
          </a:p>
        </p:txBody>
      </p:sp>
      <p:pic>
        <p:nvPicPr>
          <p:cNvPr id="3" name="图片 2">
            <a:extLst>
              <a:ext uri="{FF2B5EF4-FFF2-40B4-BE49-F238E27FC236}">
                <a16:creationId xmlns:a16="http://schemas.microsoft.com/office/drawing/2014/main" id="{3947805F-1B31-260B-42F4-B79500DFD88C}"/>
              </a:ext>
            </a:extLst>
          </p:cNvPr>
          <p:cNvPicPr>
            <a:picLocks noChangeAspect="1"/>
          </p:cNvPicPr>
          <p:nvPr/>
        </p:nvPicPr>
        <p:blipFill>
          <a:blip r:embed="rId3"/>
          <a:stretch>
            <a:fillRect/>
          </a:stretch>
        </p:blipFill>
        <p:spPr>
          <a:xfrm>
            <a:off x="7963725" y="1828800"/>
            <a:ext cx="3818840" cy="3403600"/>
          </a:xfrm>
          <a:prstGeom prst="rect">
            <a:avLst/>
          </a:prstGeom>
          <a:effectLst>
            <a:softEdge rad="39662"/>
          </a:effectLst>
        </p:spPr>
      </p:pic>
      <p:sp>
        <p:nvSpPr>
          <p:cNvPr id="6" name="文本框 5">
            <a:extLst>
              <a:ext uri="{FF2B5EF4-FFF2-40B4-BE49-F238E27FC236}">
                <a16:creationId xmlns:a16="http://schemas.microsoft.com/office/drawing/2014/main" id="{B997DB30-CAD2-3BD5-5EEF-DDE0CA27E962}"/>
              </a:ext>
            </a:extLst>
          </p:cNvPr>
          <p:cNvSpPr txBox="1"/>
          <p:nvPr/>
        </p:nvSpPr>
        <p:spPr>
          <a:xfrm>
            <a:off x="548940" y="5032345"/>
            <a:ext cx="11071559" cy="1323439"/>
          </a:xfrm>
          <a:prstGeom prst="rect">
            <a:avLst/>
          </a:prstGeom>
          <a:noFill/>
        </p:spPr>
        <p:txBody>
          <a:bodyPr wrap="square" rtlCol="0">
            <a:spAutoFit/>
          </a:bodyPr>
          <a:lstStyle/>
          <a:p>
            <a:pPr algn="l"/>
            <a:r>
              <a:rPr lang="zh-CN" altLang="en-US" sz="2000">
                <a:solidFill>
                  <a:schemeClr val="bg1"/>
                </a:solidFill>
                <a:latin typeface="Microsoft YaHei" panose="020B0503020204020204" pitchFamily="34" charset="-122"/>
                <a:ea typeface="Microsoft YaHei" panose="020B0503020204020204" pitchFamily="34" charset="-122"/>
              </a:rPr>
              <a:t>此外，我做的尝试和探索有</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a:t>
            </a:r>
            <a:endParaRPr lang="en-US" altLang="zh-CN" sz="2000" b="0" i="0" u="none" strike="noStrike">
              <a:solidFill>
                <a:schemeClr val="bg1"/>
              </a:solidFill>
              <a:effectLst/>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a:solidFill>
                  <a:schemeClr val="bg1"/>
                </a:solidFill>
                <a:latin typeface="Microsoft YaHei" panose="020B0503020204020204" pitchFamily="34" charset="-122"/>
                <a:ea typeface="Microsoft YaHei" panose="020B0503020204020204" pitchFamily="34" charset="-122"/>
              </a:rPr>
              <a:t>尝试使用</a:t>
            </a:r>
            <a:r>
              <a:rPr lang="en-US" altLang="zh-CN" sz="2000">
                <a:solidFill>
                  <a:schemeClr val="bg1"/>
                </a:solidFill>
                <a:latin typeface="Microsoft YaHei" panose="020B0503020204020204" pitchFamily="34" charset="-122"/>
                <a:ea typeface="Microsoft YaHei" panose="020B0503020204020204" pitchFamily="34" charset="-122"/>
              </a:rPr>
              <a:t>SP-lime</a:t>
            </a:r>
            <a:r>
              <a:rPr lang="zh-CN" altLang="en-US" sz="2000">
                <a:solidFill>
                  <a:schemeClr val="bg1"/>
                </a:solidFill>
                <a:latin typeface="Microsoft YaHei" panose="020B0503020204020204" pitchFamily="34" charset="-122"/>
                <a:ea typeface="Microsoft YaHei" panose="020B0503020204020204" pitchFamily="34" charset="-122"/>
              </a:rPr>
              <a:t> 来生成整个模型的解释</a:t>
            </a:r>
            <a:endParaRPr lang="en-US" altLang="zh-CN" sz="2000">
              <a:solidFill>
                <a:schemeClr val="bg1"/>
              </a:solidFill>
              <a:latin typeface="Microsoft YaHei" panose="020B0503020204020204" pitchFamily="34" charset="-122"/>
              <a:ea typeface="Microsoft YaHei" panose="020B0503020204020204" pitchFamily="34" charset="-122"/>
            </a:endParaRPr>
          </a:p>
          <a:p>
            <a:pPr marL="342900" indent="-342900" algn="l">
              <a:buFont typeface="Arial" panose="020B0604020202020204" pitchFamily="34" charset="0"/>
              <a:buChar char="•"/>
            </a:pP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尝试在自己实现的</a:t>
            </a:r>
            <a:r>
              <a:rPr lang="en-US" altLang="zh-CN" sz="2000" b="0" i="0" u="none" strike="noStrike">
                <a:solidFill>
                  <a:schemeClr val="bg1"/>
                </a:solidFill>
                <a:effectLst/>
                <a:latin typeface="Microsoft YaHei" panose="020B0503020204020204" pitchFamily="34" charset="-122"/>
                <a:ea typeface="Microsoft YaHei" panose="020B0503020204020204" pitchFamily="34" charset="-122"/>
              </a:rPr>
              <a:t>lime</a:t>
            </a:r>
            <a:r>
              <a:rPr lang="zh-CN" altLang="en-US" sz="2000" b="0" i="0" u="none" strike="noStrike">
                <a:solidFill>
                  <a:schemeClr val="bg1"/>
                </a:solidFill>
                <a:effectLst/>
                <a:latin typeface="Microsoft YaHei" panose="020B0503020204020204" pitchFamily="34" charset="-122"/>
                <a:ea typeface="Microsoft YaHei" panose="020B0503020204020204" pitchFamily="34" charset="-122"/>
              </a:rPr>
              <a:t>中使用不同的可解释模型，如其他线性模型和决策树模型</a:t>
            </a:r>
          </a:p>
        </p:txBody>
      </p:sp>
    </p:spTree>
    <p:extLst>
      <p:ext uri="{BB962C8B-B14F-4D97-AF65-F5344CB8AC3E}">
        <p14:creationId xmlns:p14="http://schemas.microsoft.com/office/powerpoint/2010/main" val="1980278241"/>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9" name="矩形 6"/>
          <p:cNvSpPr>
            <a:spLocks noChangeArrowheads="1"/>
          </p:cNvSpPr>
          <p:nvPr/>
        </p:nvSpPr>
        <p:spPr bwMode="auto">
          <a:xfrm>
            <a:off x="0" y="0"/>
            <a:ext cx="12192000" cy="6858000"/>
          </a:xfrm>
          <a:prstGeom prst="rect">
            <a:avLst/>
          </a:prstGeom>
          <a:solidFill>
            <a:schemeClr val="bg1">
              <a:alpha val="16078"/>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100" name="等腰三角形 3"/>
          <p:cNvSpPr>
            <a:spLocks noChangeArrowheads="1"/>
          </p:cNvSpPr>
          <p:nvPr/>
        </p:nvSpPr>
        <p:spPr bwMode="auto">
          <a:xfrm>
            <a:off x="8435975" y="974725"/>
            <a:ext cx="2833688" cy="2636838"/>
          </a:xfrm>
          <a:prstGeom prst="triangle">
            <a:avLst>
              <a:gd name="adj" fmla="val 16389"/>
            </a:avLst>
          </a:prstGeom>
          <a:solidFill>
            <a:schemeClr val="bg1">
              <a:alpha val="32156"/>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cxnSp>
        <p:nvCxnSpPr>
          <p:cNvPr id="4101" name="直接连接符 10"/>
          <p:cNvCxnSpPr>
            <a:cxnSpLocks noChangeShapeType="1"/>
          </p:cNvCxnSpPr>
          <p:nvPr/>
        </p:nvCxnSpPr>
        <p:spPr bwMode="auto">
          <a:xfrm flipH="1">
            <a:off x="2578100" y="3429000"/>
            <a:ext cx="7861300" cy="0"/>
          </a:xfrm>
          <a:prstGeom prst="line">
            <a:avLst/>
          </a:prstGeom>
          <a:noFill/>
          <a:ln w="6350">
            <a:solidFill>
              <a:schemeClr val="bg1"/>
            </a:solidFill>
            <a:round/>
            <a:headEnd/>
            <a:tailEnd/>
          </a:ln>
          <a:extLst>
            <a:ext uri="{909E8E84-426E-40DD-AFC4-6F175D3DCCD1}">
              <a14:hiddenFill xmlns:a14="http://schemas.microsoft.com/office/drawing/2010/main">
                <a:noFill/>
              </a14:hiddenFill>
            </a:ext>
          </a:extLst>
        </p:spPr>
      </p:cxnSp>
      <p:grpSp>
        <p:nvGrpSpPr>
          <p:cNvPr id="4102" name="组合 4"/>
          <p:cNvGrpSpPr>
            <a:grpSpLocks/>
          </p:cNvGrpSpPr>
          <p:nvPr/>
        </p:nvGrpSpPr>
        <p:grpSpPr bwMode="auto">
          <a:xfrm>
            <a:off x="1101725" y="2416175"/>
            <a:ext cx="3449638" cy="3605213"/>
            <a:chOff x="0" y="0"/>
            <a:chExt cx="3449737" cy="3606178"/>
          </a:xfrm>
        </p:grpSpPr>
        <p:sp>
          <p:nvSpPr>
            <p:cNvPr id="4105" name="等腰三角形 1"/>
            <p:cNvSpPr>
              <a:spLocks noChangeArrowheads="1"/>
            </p:cNvSpPr>
            <p:nvPr/>
          </p:nvSpPr>
          <p:spPr bwMode="auto">
            <a:xfrm rot="716823">
              <a:off x="0" y="0"/>
              <a:ext cx="3320428" cy="3450556"/>
            </a:xfrm>
            <a:prstGeom prst="triangle">
              <a:avLst>
                <a:gd name="adj" fmla="val 50000"/>
              </a:avLst>
            </a:prstGeom>
            <a:solidFill>
              <a:schemeClr val="bg1">
                <a:alpha val="39999"/>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106" name="等腰三角形 8"/>
            <p:cNvSpPr>
              <a:spLocks noChangeArrowheads="1"/>
            </p:cNvSpPr>
            <p:nvPr/>
          </p:nvSpPr>
          <p:spPr bwMode="auto">
            <a:xfrm rot="-2580544">
              <a:off x="868895" y="1325164"/>
              <a:ext cx="2014750" cy="2281014"/>
            </a:xfrm>
            <a:prstGeom prst="triangle">
              <a:avLst>
                <a:gd name="adj" fmla="val 50000"/>
              </a:avLst>
            </a:prstGeom>
            <a:noFill/>
            <a:ln w="127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4107" name="椭圆 11"/>
            <p:cNvSpPr>
              <a:spLocks noChangeArrowheads="1"/>
            </p:cNvSpPr>
            <p:nvPr/>
          </p:nvSpPr>
          <p:spPr bwMode="auto">
            <a:xfrm>
              <a:off x="3390865" y="1639209"/>
              <a:ext cx="58872" cy="53241"/>
            </a:xfrm>
            <a:prstGeom prst="ellipse">
              <a:avLst/>
            </a:prstGeom>
            <a:solidFill>
              <a:schemeClr val="bg1"/>
            </a:solid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4103" name="椭圆 13"/>
          <p:cNvSpPr>
            <a:spLocks noChangeArrowheads="1"/>
          </p:cNvSpPr>
          <p:nvPr/>
        </p:nvSpPr>
        <p:spPr bwMode="auto">
          <a:xfrm>
            <a:off x="8575675" y="3898900"/>
            <a:ext cx="74613" cy="74613"/>
          </a:xfrm>
          <a:prstGeom prst="ellipse">
            <a:avLst/>
          </a:prstGeom>
          <a:solidFill>
            <a:schemeClr val="bg1"/>
          </a:solid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3" name="矩形 2">
            <a:extLst>
              <a:ext uri="{FF2B5EF4-FFF2-40B4-BE49-F238E27FC236}">
                <a16:creationId xmlns:a16="http://schemas.microsoft.com/office/drawing/2014/main" id="{68B5B05F-8D0D-BC55-9C7E-61B00629675C}"/>
              </a:ext>
            </a:extLst>
          </p:cNvPr>
          <p:cNvSpPr/>
          <p:nvPr/>
        </p:nvSpPr>
        <p:spPr>
          <a:xfrm>
            <a:off x="1908175" y="2631274"/>
            <a:ext cx="9139237" cy="769441"/>
          </a:xfrm>
          <a:prstGeom prst="rect">
            <a:avLst/>
          </a:prstGeom>
          <a:noFill/>
          <a:effectLst>
            <a:reflection blurRad="6350" stA="50000" endA="295" endPos="92000" dist="101600" dir="5400000" sy="-100000" algn="bl" rotWithShape="0"/>
          </a:effectLst>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altLang="zh-CN" sz="4400" b="1">
                <a:ln/>
                <a:solidFill>
                  <a:schemeClr val="bg1"/>
                </a:solidFill>
                <a:latin typeface="Microsoft YaHei" panose="020B0503020204020204" pitchFamily="34" charset="-122"/>
                <a:ea typeface="Microsoft YaHei" panose="020B0503020204020204" pitchFamily="34" charset="-122"/>
              </a:rPr>
              <a:t>2.</a:t>
            </a:r>
            <a:r>
              <a:rPr lang="zh-CN" altLang="en-US" sz="4400" b="1">
                <a:ln/>
                <a:solidFill>
                  <a:schemeClr val="bg1"/>
                </a:solidFill>
                <a:latin typeface="Microsoft YaHei" panose="020B0503020204020204" pitchFamily="34" charset="-122"/>
                <a:ea typeface="Microsoft YaHei" panose="020B0503020204020204" pitchFamily="34" charset="-122"/>
              </a:rPr>
              <a:t>大模型可解释研究相关文献调研</a:t>
            </a:r>
            <a:endParaRPr lang="zh-CN" altLang="en-US" sz="4400" b="1" cap="none" spc="0">
              <a:ln/>
              <a:solidFill>
                <a:schemeClr val="bg1"/>
              </a:solidFill>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116684237"/>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2400" b="1" dirty="0">
                <a:solidFill>
                  <a:schemeClr val="bg1"/>
                </a:solidFill>
                <a:latin typeface="Microsoft YaHei" panose="020B0503020204020204" pitchFamily="34" charset="-122"/>
                <a:ea typeface="Microsoft YaHei" panose="020B0503020204020204" pitchFamily="34" charset="-122"/>
              </a:rPr>
              <a:t>2.1 LIME </a:t>
            </a:r>
            <a:r>
              <a:rPr lang="zh-CN" altLang="en-US" sz="2400" b="1" dirty="0">
                <a:solidFill>
                  <a:schemeClr val="bg1"/>
                </a:solidFill>
                <a:latin typeface="Microsoft YaHei" panose="020B0503020204020204" pitchFamily="34" charset="-122"/>
                <a:ea typeface="Microsoft YaHei" panose="020B0503020204020204" pitchFamily="34" charset="-122"/>
              </a:rPr>
              <a:t>方法</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790692"/>
            <a:ext cx="9369759" cy="2554545"/>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文章概述：</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zh-CN" altLang="en-US" sz="2000">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在这篇文章中，作者将使用者对模型的信任划分为两个层次：</a:t>
            </a:r>
            <a:endParaRPr lang="en-US" altLang="zh-CN" sz="2000">
              <a:solidFill>
                <a:schemeClr val="bg1"/>
              </a:solidFill>
              <a:latin typeface="Microsoft YaHei" panose="020B0503020204020204" pitchFamily="34" charset="-122"/>
              <a:ea typeface="Microsoft YaHei" panose="020B0503020204020204" pitchFamily="34" charset="-122"/>
            </a:endParaRPr>
          </a:p>
          <a:p>
            <a:pPr algn="l"/>
            <a:endParaRPr lang="zh-CN" altLang="en-US" sz="2000">
              <a:solidFill>
                <a:schemeClr val="bg1"/>
              </a:solidFill>
              <a:latin typeface="Microsoft YaHei" panose="020B0503020204020204" pitchFamily="34" charset="-122"/>
              <a:ea typeface="Microsoft YaHei" panose="020B0503020204020204" pitchFamily="34" charset="-122"/>
            </a:endParaRPr>
          </a:p>
          <a:p>
            <a:pPr marL="457200" indent="-457200" algn="l">
              <a:buAutoNum type="arabicPeriod"/>
            </a:pPr>
            <a:r>
              <a:rPr lang="zh-CN" altLang="en" sz="2000">
                <a:solidFill>
                  <a:schemeClr val="bg1"/>
                </a:solidFill>
                <a:latin typeface="Microsoft YaHei" panose="020B0503020204020204" pitchFamily="34" charset="-122"/>
                <a:ea typeface="Microsoft YaHei" panose="020B0503020204020204" pitchFamily="34" charset="-122"/>
              </a:rPr>
              <a:t>信任</a:t>
            </a:r>
            <a:r>
              <a:rPr lang="zh-CN" altLang="en-US" sz="2000">
                <a:solidFill>
                  <a:schemeClr val="bg1"/>
                </a:solidFill>
                <a:latin typeface="Microsoft YaHei" panose="020B0503020204020204" pitchFamily="34" charset="-122"/>
                <a:ea typeface="Microsoft YaHei" panose="020B0503020204020204" pitchFamily="34" charset="-122"/>
              </a:rPr>
              <a:t>模型的一个预测，即用户是否相信模型的单一预测并基于这个预测作出决策</a:t>
            </a:r>
            <a:endParaRPr lang="en-US" altLang="zh-CN" sz="2000">
              <a:solidFill>
                <a:schemeClr val="bg1"/>
              </a:solidFill>
              <a:latin typeface="Microsoft YaHei" panose="020B0503020204020204" pitchFamily="34" charset="-122"/>
              <a:ea typeface="Microsoft YaHei" panose="020B0503020204020204" pitchFamily="34" charset="-122"/>
            </a:endParaRPr>
          </a:p>
          <a:p>
            <a:pPr marL="457200" indent="-457200" algn="l">
              <a:buAutoNum type="arabicPeriod"/>
            </a:pPr>
            <a:endParaRPr lang="en" altLang="zh-CN" sz="2000">
              <a:solidFill>
                <a:schemeClr val="bg1"/>
              </a:solidFill>
              <a:latin typeface="Microsoft YaHei" panose="020B0503020204020204" pitchFamily="34" charset="-122"/>
              <a:ea typeface="Microsoft YaHei" panose="020B0503020204020204" pitchFamily="34" charset="-122"/>
            </a:endParaRPr>
          </a:p>
          <a:p>
            <a:pPr marL="457200" indent="-457200" algn="l">
              <a:buAutoNum type="arabicPeriod"/>
            </a:pPr>
            <a:r>
              <a:rPr lang="en" altLang="zh-CN" sz="2000">
                <a:solidFill>
                  <a:schemeClr val="bg1"/>
                </a:solidFill>
                <a:latin typeface="Microsoft YaHei" panose="020B0503020204020204" pitchFamily="34" charset="-122"/>
                <a:ea typeface="Microsoft YaHei" panose="020B0503020204020204" pitchFamily="34" charset="-122"/>
              </a:rPr>
              <a:t> </a:t>
            </a:r>
            <a:r>
              <a:rPr lang="zh-CN" altLang="en" sz="2000">
                <a:solidFill>
                  <a:schemeClr val="bg1"/>
                </a:solidFill>
                <a:latin typeface="Microsoft YaHei" panose="020B0503020204020204" pitchFamily="34" charset="-122"/>
                <a:ea typeface="Microsoft YaHei" panose="020B0503020204020204" pitchFamily="34" charset="-122"/>
              </a:rPr>
              <a:t>信任</a:t>
            </a:r>
            <a:r>
              <a:rPr lang="zh-CN" altLang="en-US" sz="2000">
                <a:solidFill>
                  <a:schemeClr val="bg1"/>
                </a:solidFill>
                <a:latin typeface="Microsoft YaHei" panose="020B0503020204020204" pitchFamily="34" charset="-122"/>
                <a:ea typeface="Microsoft YaHei" panose="020B0503020204020204" pitchFamily="34" charset="-122"/>
              </a:rPr>
              <a:t>一个模型，即用户是否相信这个模型部署后能有合理的表现</a:t>
            </a:r>
            <a:endParaRPr lang="en" altLang="zh-CN" sz="2000">
              <a:solidFill>
                <a:schemeClr val="bg1"/>
              </a:solidFill>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a16="http://schemas.microsoft.com/office/drawing/2014/main" id="{B997DB30-CAD2-3BD5-5EEF-DDE0CA27E962}"/>
              </a:ext>
            </a:extLst>
          </p:cNvPr>
          <p:cNvSpPr txBox="1"/>
          <p:nvPr/>
        </p:nvSpPr>
        <p:spPr>
          <a:xfrm>
            <a:off x="548941" y="1140960"/>
            <a:ext cx="11071559" cy="400110"/>
          </a:xfrm>
          <a:prstGeom prst="rect">
            <a:avLst/>
          </a:prstGeom>
          <a:noFill/>
        </p:spPr>
        <p:txBody>
          <a:bodyPr wrap="square" rtlCol="0">
            <a:spAutoFit/>
          </a:bodyPr>
          <a:lstStyle/>
          <a:p>
            <a:pPr algn="l"/>
            <a:r>
              <a:rPr lang="en" altLang="zh-CN" sz="2000" i="1">
                <a:solidFill>
                  <a:schemeClr val="bg1"/>
                </a:solidFill>
                <a:latin typeface="Microsoft YaHei" panose="020B0503020204020204" pitchFamily="34" charset="-122"/>
                <a:ea typeface="Microsoft YaHei" panose="020B0503020204020204" pitchFamily="34" charset="-122"/>
              </a:rPr>
              <a:t>“Why Should I Trust You?” Explaining the Predictions of Any Classifier</a:t>
            </a:r>
            <a:endParaRPr lang="zh-CN" altLang="en-US" sz="2000" b="0" i="1" u="none" strike="noStrike">
              <a:solidFill>
                <a:schemeClr val="bg1"/>
              </a:solidFill>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1853652"/>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2400" b="1" dirty="0">
                <a:solidFill>
                  <a:schemeClr val="bg1"/>
                </a:solidFill>
                <a:latin typeface="Microsoft YaHei" panose="020B0503020204020204" pitchFamily="34" charset="-122"/>
                <a:ea typeface="Microsoft YaHei" panose="020B0503020204020204" pitchFamily="34" charset="-122"/>
              </a:rPr>
              <a:t>2.1 LIME </a:t>
            </a:r>
            <a:r>
              <a:rPr lang="zh-CN" altLang="en-US" sz="2400" b="1" dirty="0">
                <a:solidFill>
                  <a:schemeClr val="bg1"/>
                </a:solidFill>
                <a:latin typeface="Microsoft YaHei" panose="020B0503020204020204" pitchFamily="34" charset="-122"/>
                <a:ea typeface="Microsoft YaHei" panose="020B0503020204020204" pitchFamily="34" charset="-122"/>
              </a:rPr>
              <a:t>方法</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790692"/>
            <a:ext cx="9369759" cy="4401205"/>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文章概述：</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对于这两个层次，作者分别提出了</a:t>
            </a:r>
            <a:r>
              <a:rPr lang="en" altLang="zh-CN" sz="2000">
                <a:solidFill>
                  <a:schemeClr val="bg1"/>
                </a:solidFill>
                <a:latin typeface="Microsoft YaHei" panose="020B0503020204020204" pitchFamily="34" charset="-122"/>
                <a:ea typeface="Microsoft YaHei" panose="020B0503020204020204" pitchFamily="34" charset="-122"/>
              </a:rPr>
              <a:t>LIME </a:t>
            </a:r>
            <a:r>
              <a:rPr lang="zh-CN" altLang="en-US" sz="2000">
                <a:solidFill>
                  <a:schemeClr val="bg1"/>
                </a:solidFill>
                <a:latin typeface="Microsoft YaHei" panose="020B0503020204020204" pitchFamily="34" charset="-122"/>
                <a:ea typeface="Microsoft YaHei" panose="020B0503020204020204" pitchFamily="34" charset="-122"/>
              </a:rPr>
              <a:t>和 </a:t>
            </a:r>
            <a:r>
              <a:rPr lang="en" altLang="zh-CN" sz="2000">
                <a:solidFill>
                  <a:schemeClr val="bg1"/>
                </a:solidFill>
                <a:latin typeface="Microsoft YaHei" panose="020B0503020204020204" pitchFamily="34" charset="-122"/>
                <a:ea typeface="Microsoft YaHei" panose="020B0503020204020204" pitchFamily="34" charset="-122"/>
              </a:rPr>
              <a:t>SP-LIME </a:t>
            </a:r>
            <a:r>
              <a:rPr lang="zh-CN" altLang="en" sz="2000">
                <a:solidFill>
                  <a:schemeClr val="bg1"/>
                </a:solidFill>
                <a:latin typeface="Microsoft YaHei" panose="020B0503020204020204" pitchFamily="34" charset="-122"/>
                <a:ea typeface="Microsoft YaHei" panose="020B0503020204020204" pitchFamily="34" charset="-122"/>
              </a:rPr>
              <a:t>（</a:t>
            </a:r>
            <a:r>
              <a:rPr lang="en" altLang="zh-CN" sz="2000">
                <a:solidFill>
                  <a:schemeClr val="bg1"/>
                </a:solidFill>
                <a:latin typeface="Microsoft YaHei" panose="020B0503020204020204" pitchFamily="34" charset="-122"/>
                <a:ea typeface="Microsoft YaHei" panose="020B0503020204020204" pitchFamily="34" charset="-122"/>
              </a:rPr>
              <a:t>submodule pick</a:t>
            </a:r>
            <a:r>
              <a:rPr lang="zh-CN" altLang="en" sz="2000">
                <a:solidFill>
                  <a:schemeClr val="bg1"/>
                </a:solidFill>
                <a:latin typeface="Microsoft YaHei" panose="020B0503020204020204" pitchFamily="34" charset="-122"/>
                <a:ea typeface="Microsoft YaHei" panose="020B0503020204020204" pitchFamily="34" charset="-122"/>
              </a:rPr>
              <a:t>）</a:t>
            </a:r>
            <a:r>
              <a:rPr lang="zh-CN" altLang="en-US" sz="2000">
                <a:solidFill>
                  <a:schemeClr val="bg1"/>
                </a:solidFill>
                <a:latin typeface="Microsoft YaHei" panose="020B0503020204020204" pitchFamily="34" charset="-122"/>
                <a:ea typeface="Microsoft YaHei" panose="020B0503020204020204" pitchFamily="34" charset="-122"/>
              </a:rPr>
              <a:t>两种方法来对模型进行解释：</a:t>
            </a:r>
            <a:endParaRPr lang="en-US" altLang="zh-CN" sz="2000">
              <a:solidFill>
                <a:schemeClr val="bg1"/>
              </a:solidFill>
              <a:latin typeface="Microsoft YaHei" panose="020B0503020204020204" pitchFamily="34" charset="-122"/>
              <a:ea typeface="Microsoft YaHei" panose="020B0503020204020204" pitchFamily="34" charset="-122"/>
            </a:endParaRPr>
          </a:p>
          <a:p>
            <a:pPr algn="l"/>
            <a:endParaRPr lang="zh-CN" altLang="en-US" sz="2000">
              <a:solidFill>
                <a:schemeClr val="bg1"/>
              </a:solidFill>
              <a:latin typeface="Microsoft YaHei" panose="020B0503020204020204" pitchFamily="34" charset="-122"/>
              <a:ea typeface="Microsoft YaHei" panose="020B0503020204020204" pitchFamily="34" charset="-122"/>
            </a:endParaRPr>
          </a:p>
          <a:p>
            <a:pPr algn="l"/>
            <a:r>
              <a:rPr lang="en-US" altLang="zh-CN" sz="2000" b="1">
                <a:solidFill>
                  <a:schemeClr val="bg1"/>
                </a:solidFill>
                <a:latin typeface="Microsoft YaHei" panose="020B0503020204020204" pitchFamily="34" charset="-122"/>
                <a:ea typeface="Microsoft YaHei" panose="020B0503020204020204" pitchFamily="34" charset="-122"/>
              </a:rPr>
              <a:t>1. </a:t>
            </a:r>
            <a:r>
              <a:rPr lang="en" altLang="zh-CN" sz="2000" b="1">
                <a:solidFill>
                  <a:schemeClr val="bg1"/>
                </a:solidFill>
                <a:latin typeface="Microsoft YaHei" panose="020B0503020204020204" pitchFamily="34" charset="-122"/>
                <a:ea typeface="Microsoft YaHei" panose="020B0503020204020204" pitchFamily="34" charset="-122"/>
              </a:rPr>
              <a:t>LIME</a:t>
            </a:r>
            <a:r>
              <a:rPr lang="zh-CN" altLang="en" sz="2000" b="1">
                <a:solidFill>
                  <a:schemeClr val="bg1"/>
                </a:solidFill>
                <a:latin typeface="Microsoft YaHei" panose="020B0503020204020204" pitchFamily="34" charset="-122"/>
                <a:ea typeface="Microsoft YaHei" panose="020B0503020204020204" pitchFamily="34" charset="-122"/>
              </a:rPr>
              <a:t>：</a:t>
            </a:r>
          </a:p>
          <a:p>
            <a:pPr algn="l"/>
            <a:r>
              <a:rPr lang="en" altLang="zh-CN" sz="2000">
                <a:solidFill>
                  <a:schemeClr val="bg1"/>
                </a:solidFill>
                <a:latin typeface="Microsoft YaHei" panose="020B0503020204020204" pitchFamily="34" charset="-122"/>
                <a:ea typeface="Microsoft YaHei" panose="020B0503020204020204" pitchFamily="34" charset="-122"/>
              </a:rPr>
              <a:t>LOCAL INTERPRETABLE MODEL-AGNOSTIC EXPLANATIONS</a:t>
            </a:r>
            <a:r>
              <a:rPr lang="zh-CN" altLang="en" sz="2000">
                <a:solidFill>
                  <a:schemeClr val="bg1"/>
                </a:solidFill>
                <a:latin typeface="Microsoft YaHei" panose="020B0503020204020204" pitchFamily="34" charset="-122"/>
                <a:ea typeface="Microsoft YaHei" panose="020B0503020204020204" pitchFamily="34" charset="-122"/>
              </a:rPr>
              <a:t>，</a:t>
            </a:r>
            <a:r>
              <a:rPr lang="zh-CN" altLang="en-US" sz="2000">
                <a:solidFill>
                  <a:schemeClr val="bg1"/>
                </a:solidFill>
                <a:latin typeface="Microsoft YaHei" panose="020B0503020204020204" pitchFamily="34" charset="-122"/>
                <a:ea typeface="Microsoft YaHei" panose="020B0503020204020204" pitchFamily="34" charset="-122"/>
              </a:rPr>
              <a:t>一个通过使用可解释模型来局部逼近带解释模型的方法，可以用来解释任何分类器或回归器的预测</a:t>
            </a:r>
            <a:endParaRPr lang="en-US" altLang="zh-CN" sz="2000">
              <a:solidFill>
                <a:schemeClr val="bg1"/>
              </a:solidFill>
              <a:latin typeface="Microsoft YaHei" panose="020B0503020204020204" pitchFamily="34" charset="-122"/>
              <a:ea typeface="Microsoft YaHei" panose="020B0503020204020204" pitchFamily="34" charset="-122"/>
            </a:endParaRPr>
          </a:p>
          <a:p>
            <a:pPr algn="l"/>
            <a:endParaRPr lang="en" altLang="zh-CN" sz="2000">
              <a:solidFill>
                <a:schemeClr val="bg1"/>
              </a:solidFill>
              <a:latin typeface="Microsoft YaHei" panose="020B0503020204020204" pitchFamily="34" charset="-122"/>
              <a:ea typeface="Microsoft YaHei" panose="020B0503020204020204" pitchFamily="34" charset="-122"/>
            </a:endParaRPr>
          </a:p>
          <a:p>
            <a:pPr algn="l"/>
            <a:r>
              <a:rPr lang="en" altLang="zh-CN" sz="2000" b="1">
                <a:solidFill>
                  <a:schemeClr val="bg1"/>
                </a:solidFill>
                <a:latin typeface="Microsoft YaHei" panose="020B0503020204020204" pitchFamily="34" charset="-122"/>
                <a:ea typeface="Microsoft YaHei" panose="020B0503020204020204" pitchFamily="34" charset="-122"/>
              </a:rPr>
              <a:t>2. SP-LIME</a:t>
            </a:r>
            <a:r>
              <a:rPr lang="zh-CN" altLang="en" sz="2000" b="1">
                <a:solidFill>
                  <a:schemeClr val="bg1"/>
                </a:solidFill>
                <a:latin typeface="Microsoft YaHei" panose="020B0503020204020204" pitchFamily="34" charset="-122"/>
                <a:ea typeface="Microsoft YaHei" panose="020B0503020204020204" pitchFamily="34" charset="-122"/>
              </a:rPr>
              <a:t>：</a:t>
            </a:r>
          </a:p>
          <a:p>
            <a:pPr algn="l"/>
            <a:r>
              <a:rPr lang="zh-CN" altLang="en" sz="2000">
                <a:solidFill>
                  <a:schemeClr val="bg1"/>
                </a:solidFill>
                <a:latin typeface="Microsoft YaHei" panose="020B0503020204020204" pitchFamily="34" charset="-122"/>
                <a:ea typeface="Microsoft YaHei" panose="020B0503020204020204" pitchFamily="34" charset="-122"/>
              </a:rPr>
              <a:t>通过</a:t>
            </a:r>
            <a:r>
              <a:rPr lang="zh-CN" altLang="en-US" sz="2000">
                <a:solidFill>
                  <a:schemeClr val="bg1"/>
                </a:solidFill>
                <a:latin typeface="Microsoft YaHei" panose="020B0503020204020204" pitchFamily="34" charset="-122"/>
                <a:ea typeface="Microsoft YaHei" panose="020B0503020204020204" pitchFamily="34" charset="-122"/>
              </a:rPr>
              <a:t>选择一系列有代表性的样例和他们的解释来解决“是否应该信任一个模型”问题的一种方法。</a:t>
            </a:r>
            <a:endParaRPr lang="en" altLang="zh-CN" sz="2000">
              <a:solidFill>
                <a:schemeClr val="bg1"/>
              </a:solidFill>
              <a:latin typeface="Microsoft YaHei" panose="020B0503020204020204" pitchFamily="34" charset="-122"/>
              <a:ea typeface="Microsoft YaHei" panose="020B0503020204020204" pitchFamily="34" charset="-122"/>
            </a:endParaRPr>
          </a:p>
          <a:p>
            <a:pPr algn="l"/>
            <a:endParaRPr lang="zh-CN" altLang="en-US" sz="2000">
              <a:solidFill>
                <a:schemeClr val="bg1"/>
              </a:solidFill>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a16="http://schemas.microsoft.com/office/drawing/2014/main" id="{B997DB30-CAD2-3BD5-5EEF-DDE0CA27E962}"/>
              </a:ext>
            </a:extLst>
          </p:cNvPr>
          <p:cNvSpPr txBox="1"/>
          <p:nvPr/>
        </p:nvSpPr>
        <p:spPr>
          <a:xfrm>
            <a:off x="548941" y="1140960"/>
            <a:ext cx="11071559" cy="400110"/>
          </a:xfrm>
          <a:prstGeom prst="rect">
            <a:avLst/>
          </a:prstGeom>
          <a:noFill/>
        </p:spPr>
        <p:txBody>
          <a:bodyPr wrap="square" rtlCol="0">
            <a:spAutoFit/>
          </a:bodyPr>
          <a:lstStyle/>
          <a:p>
            <a:pPr algn="l"/>
            <a:r>
              <a:rPr lang="en" altLang="zh-CN" sz="2000" i="1">
                <a:solidFill>
                  <a:schemeClr val="bg1"/>
                </a:solidFill>
                <a:latin typeface="Microsoft YaHei" panose="020B0503020204020204" pitchFamily="34" charset="-122"/>
                <a:ea typeface="Microsoft YaHei" panose="020B0503020204020204" pitchFamily="34" charset="-122"/>
              </a:rPr>
              <a:t>“Why Should I Trust You?” Explaining the Predictions of Any Classifier</a:t>
            </a:r>
            <a:endParaRPr lang="zh-CN" altLang="en-US" sz="2000" b="0" i="1" u="none" strike="noStrike">
              <a:solidFill>
                <a:schemeClr val="bg1"/>
              </a:solidFill>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16134675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图片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138" name="组合 20"/>
          <p:cNvGrpSpPr>
            <a:grpSpLocks/>
          </p:cNvGrpSpPr>
          <p:nvPr/>
        </p:nvGrpSpPr>
        <p:grpSpPr bwMode="auto">
          <a:xfrm>
            <a:off x="0" y="381000"/>
            <a:ext cx="695325" cy="506413"/>
            <a:chOff x="0" y="0"/>
            <a:chExt cx="694944" cy="624651"/>
          </a:xfrm>
        </p:grpSpPr>
        <p:sp>
          <p:nvSpPr>
            <p:cNvPr id="5141" name="矩形 21"/>
            <p:cNvSpPr>
              <a:spLocks noChangeArrowheads="1"/>
            </p:cNvSpPr>
            <p:nvPr/>
          </p:nvSpPr>
          <p:spPr bwMode="auto">
            <a:xfrm>
              <a:off x="0" y="0"/>
              <a:ext cx="548640" cy="624651"/>
            </a:xfrm>
            <a:prstGeom prst="rect">
              <a:avLst/>
            </a:prstGeom>
            <a:solidFill>
              <a:srgbClr val="7ACDE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sp>
          <p:nvSpPr>
            <p:cNvPr id="5142" name="矩形 22"/>
            <p:cNvSpPr>
              <a:spLocks noChangeArrowheads="1"/>
            </p:cNvSpPr>
            <p:nvPr/>
          </p:nvSpPr>
          <p:spPr bwMode="auto">
            <a:xfrm>
              <a:off x="612648" y="0"/>
              <a:ext cx="82296" cy="62465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1800">
                <a:solidFill>
                  <a:srgbClr val="FFFFFF"/>
                </a:solidFill>
              </a:endParaRPr>
            </a:p>
          </p:txBody>
        </p:sp>
      </p:grpSp>
      <p:sp>
        <p:nvSpPr>
          <p:cNvPr id="5139" name="矩形 23"/>
          <p:cNvSpPr>
            <a:spLocks noChangeArrowheads="1"/>
          </p:cNvSpPr>
          <p:nvPr/>
        </p:nvSpPr>
        <p:spPr bwMode="auto">
          <a:xfrm>
            <a:off x="858838" y="425450"/>
            <a:ext cx="300037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 altLang="zh-CN" sz="2400" b="1" dirty="0">
                <a:solidFill>
                  <a:schemeClr val="bg1"/>
                </a:solidFill>
                <a:latin typeface="Microsoft YaHei" panose="020B0503020204020204" pitchFamily="34" charset="-122"/>
                <a:ea typeface="Microsoft YaHei" panose="020B0503020204020204" pitchFamily="34" charset="-122"/>
              </a:rPr>
              <a:t>2.1 LIME </a:t>
            </a:r>
            <a:r>
              <a:rPr lang="zh-CN" altLang="en-US" sz="2400" b="1" dirty="0">
                <a:solidFill>
                  <a:schemeClr val="bg1"/>
                </a:solidFill>
                <a:latin typeface="Microsoft YaHei" panose="020B0503020204020204" pitchFamily="34" charset="-122"/>
                <a:ea typeface="Microsoft YaHei" panose="020B0503020204020204" pitchFamily="34" charset="-122"/>
              </a:rPr>
              <a:t>方法</a:t>
            </a:r>
          </a:p>
        </p:txBody>
      </p:sp>
      <p:sp>
        <p:nvSpPr>
          <p:cNvPr id="2" name="文本框 1">
            <a:extLst>
              <a:ext uri="{FF2B5EF4-FFF2-40B4-BE49-F238E27FC236}">
                <a16:creationId xmlns:a16="http://schemas.microsoft.com/office/drawing/2014/main" id="{C2D475AA-8DD6-A113-C18B-D2FC8BF32251}"/>
              </a:ext>
            </a:extLst>
          </p:cNvPr>
          <p:cNvSpPr txBox="1"/>
          <p:nvPr/>
        </p:nvSpPr>
        <p:spPr>
          <a:xfrm>
            <a:off x="858838" y="1790692"/>
            <a:ext cx="9491662" cy="4093428"/>
          </a:xfrm>
          <a:prstGeom prst="rect">
            <a:avLst/>
          </a:prstGeom>
          <a:noFill/>
        </p:spPr>
        <p:txBody>
          <a:bodyPr wrap="square" rtlCol="0">
            <a:spAutoFit/>
          </a:bodyPr>
          <a:lstStyle/>
          <a:p>
            <a:pPr algn="l"/>
            <a:r>
              <a:rPr lang="zh-CN" altLang="en-US" sz="2000" b="1">
                <a:solidFill>
                  <a:schemeClr val="bg1"/>
                </a:solidFill>
                <a:latin typeface="Microsoft YaHei" panose="020B0503020204020204" pitchFamily="34" charset="-122"/>
                <a:ea typeface="Microsoft YaHei" panose="020B0503020204020204" pitchFamily="34" charset="-122"/>
              </a:rPr>
              <a:t>文章概述：</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另外，文章还提到了一个好的解释器应该具有的特点：</a:t>
            </a:r>
          </a:p>
          <a:p>
            <a:pPr algn="l"/>
            <a:endParaRPr lang="zh-CN" altLang="en-US" sz="2000">
              <a:solidFill>
                <a:schemeClr val="bg1"/>
              </a:solidFill>
              <a:latin typeface="Microsoft YaHei" panose="020B0503020204020204" pitchFamily="34" charset="-122"/>
              <a:ea typeface="Microsoft YaHei" panose="020B0503020204020204" pitchFamily="34" charset="-122"/>
            </a:endParaRPr>
          </a:p>
          <a:p>
            <a:pPr algn="l"/>
            <a:r>
              <a:rPr lang="en-US" altLang="zh-CN" sz="2000" b="1">
                <a:solidFill>
                  <a:schemeClr val="bg1"/>
                </a:solidFill>
                <a:latin typeface="Microsoft YaHei" panose="020B0503020204020204" pitchFamily="34" charset="-122"/>
                <a:ea typeface="Microsoft YaHei" panose="020B0503020204020204" pitchFamily="34" charset="-122"/>
              </a:rPr>
              <a:t>1.</a:t>
            </a:r>
            <a:r>
              <a:rPr lang="zh-CN" altLang="en-US" sz="2000" b="1">
                <a:solidFill>
                  <a:schemeClr val="bg1"/>
                </a:solidFill>
                <a:latin typeface="Microsoft YaHei" panose="020B0503020204020204" pitchFamily="34" charset="-122"/>
                <a:ea typeface="Microsoft YaHei" panose="020B0503020204020204" pitchFamily="34" charset="-122"/>
              </a:rPr>
              <a:t> </a:t>
            </a:r>
            <a:r>
              <a:rPr lang="en" altLang="zh-CN" sz="2000" b="1">
                <a:solidFill>
                  <a:schemeClr val="bg1"/>
                </a:solidFill>
                <a:latin typeface="Microsoft YaHei" panose="020B0503020204020204" pitchFamily="34" charset="-122"/>
                <a:ea typeface="Microsoft YaHei" panose="020B0503020204020204" pitchFamily="34" charset="-122"/>
              </a:rPr>
              <a:t>Interpretable</a:t>
            </a:r>
            <a:r>
              <a:rPr lang="zh-CN" altLang="en" sz="2000" b="1">
                <a:solidFill>
                  <a:schemeClr val="bg1"/>
                </a:solidFill>
                <a:latin typeface="Microsoft YaHei" panose="020B0503020204020204" pitchFamily="34" charset="-122"/>
                <a:ea typeface="Microsoft YaHei" panose="020B0503020204020204" pitchFamily="34" charset="-122"/>
              </a:rPr>
              <a:t>：</a:t>
            </a:r>
            <a:endParaRPr lang="en-US" altLang="zh-CN" sz="2000" b="1">
              <a:solidFill>
                <a:schemeClr val="bg1"/>
              </a:solidFill>
              <a:latin typeface="Microsoft YaHei" panose="020B0503020204020204" pitchFamily="34" charset="-122"/>
              <a:ea typeface="Microsoft YaHei" panose="020B0503020204020204" pitchFamily="34" charset="-122"/>
            </a:endParaRPr>
          </a:p>
          <a:p>
            <a:r>
              <a:rPr lang="zh-CN" altLang="en-US" sz="2000">
                <a:solidFill>
                  <a:schemeClr val="bg1"/>
                </a:solidFill>
                <a:latin typeface="Microsoft YaHei" panose="020B0503020204020204" pitchFamily="34" charset="-122"/>
                <a:ea typeface="Microsoft YaHei" panose="020B0503020204020204" pitchFamily="34" charset="-122"/>
              </a:rPr>
              <a:t>能够展示模型输入和其预测之间的联系，通过一种简单易懂的方式，比如少量的带权重的</a:t>
            </a:r>
            <a:r>
              <a:rPr lang="en-US" altLang="zh-CN" sz="2000">
                <a:solidFill>
                  <a:schemeClr val="bg1"/>
                </a:solidFill>
                <a:latin typeface="Microsoft YaHei" panose="020B0503020204020204" pitchFamily="34" charset="-122"/>
                <a:ea typeface="Microsoft YaHei" panose="020B0503020204020204" pitchFamily="34" charset="-122"/>
              </a:rPr>
              <a:t>features</a:t>
            </a: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en-US" altLang="zh-CN" sz="2000" b="1">
                <a:solidFill>
                  <a:schemeClr val="bg1"/>
                </a:solidFill>
                <a:latin typeface="Microsoft YaHei" panose="020B0503020204020204" pitchFamily="34" charset="-122"/>
                <a:ea typeface="Microsoft YaHei" panose="020B0503020204020204" pitchFamily="34" charset="-122"/>
              </a:rPr>
              <a:t>2.</a:t>
            </a:r>
            <a:r>
              <a:rPr lang="zh-CN" altLang="en-US" sz="2000" b="1">
                <a:solidFill>
                  <a:schemeClr val="bg1"/>
                </a:solidFill>
                <a:latin typeface="Microsoft YaHei" panose="020B0503020204020204" pitchFamily="34" charset="-122"/>
                <a:ea typeface="Microsoft YaHei" panose="020B0503020204020204" pitchFamily="34" charset="-122"/>
              </a:rPr>
              <a:t> </a:t>
            </a:r>
            <a:r>
              <a:rPr lang="en" altLang="zh-CN" sz="2000" b="1">
                <a:solidFill>
                  <a:schemeClr val="bg1"/>
                </a:solidFill>
                <a:latin typeface="Microsoft YaHei" panose="020B0503020204020204" pitchFamily="34" charset="-122"/>
                <a:ea typeface="Microsoft YaHei" panose="020B0503020204020204" pitchFamily="34" charset="-122"/>
              </a:rPr>
              <a:t>Local fidelity:</a:t>
            </a:r>
          </a:p>
          <a:p>
            <a:pPr algn="l"/>
            <a:r>
              <a:rPr lang="zh-CN" altLang="en-US" sz="2000">
                <a:solidFill>
                  <a:schemeClr val="bg1"/>
                </a:solidFill>
                <a:latin typeface="Microsoft YaHei" panose="020B0503020204020204" pitchFamily="34" charset="-122"/>
                <a:ea typeface="Microsoft YaHei" panose="020B0503020204020204" pitchFamily="34" charset="-122"/>
              </a:rPr>
              <a:t>生成的解释一定要在这一样例的邻域中贴合于原模型</a:t>
            </a:r>
            <a:endParaRPr lang="en-US" altLang="zh-CN" sz="2000">
              <a:solidFill>
                <a:schemeClr val="bg1"/>
              </a:solidFill>
              <a:latin typeface="Microsoft YaHei" panose="020B0503020204020204" pitchFamily="34" charset="-122"/>
              <a:ea typeface="Microsoft YaHei" panose="020B0503020204020204" pitchFamily="34" charset="-122"/>
            </a:endParaRPr>
          </a:p>
          <a:p>
            <a:pPr algn="l"/>
            <a:endParaRPr lang="en-US" altLang="zh-CN" sz="2000">
              <a:solidFill>
                <a:schemeClr val="bg1"/>
              </a:solidFill>
              <a:latin typeface="Microsoft YaHei" panose="020B0503020204020204" pitchFamily="34" charset="-122"/>
              <a:ea typeface="Microsoft YaHei" panose="020B0503020204020204" pitchFamily="34" charset="-122"/>
            </a:endParaRPr>
          </a:p>
          <a:p>
            <a:pPr algn="l"/>
            <a:r>
              <a:rPr lang="en-US" altLang="zh-CN" sz="2000" b="1">
                <a:solidFill>
                  <a:schemeClr val="bg1"/>
                </a:solidFill>
                <a:latin typeface="Microsoft YaHei" panose="020B0503020204020204" pitchFamily="34" charset="-122"/>
                <a:ea typeface="Microsoft YaHei" panose="020B0503020204020204" pitchFamily="34" charset="-122"/>
              </a:rPr>
              <a:t>3.</a:t>
            </a:r>
            <a:r>
              <a:rPr lang="zh-CN" altLang="en-US" sz="2000" b="1">
                <a:solidFill>
                  <a:schemeClr val="bg1"/>
                </a:solidFill>
                <a:latin typeface="Microsoft YaHei" panose="020B0503020204020204" pitchFamily="34" charset="-122"/>
                <a:ea typeface="Microsoft YaHei" panose="020B0503020204020204" pitchFamily="34" charset="-122"/>
              </a:rPr>
              <a:t> </a:t>
            </a:r>
            <a:r>
              <a:rPr lang="en" altLang="zh-CN" sz="2000" b="1">
                <a:solidFill>
                  <a:schemeClr val="bg1"/>
                </a:solidFill>
                <a:latin typeface="Microsoft YaHei" panose="020B0503020204020204" pitchFamily="34" charset="-122"/>
                <a:ea typeface="Microsoft YaHei" panose="020B0503020204020204" pitchFamily="34" charset="-122"/>
              </a:rPr>
              <a:t>Model-agnostic:</a:t>
            </a:r>
            <a:endParaRPr lang="en-US" altLang="zh-CN" sz="2000" b="1">
              <a:solidFill>
                <a:schemeClr val="bg1"/>
              </a:solidFill>
              <a:latin typeface="Microsoft YaHei" panose="020B0503020204020204" pitchFamily="34" charset="-122"/>
              <a:ea typeface="Microsoft YaHei" panose="020B0503020204020204" pitchFamily="34" charset="-122"/>
            </a:endParaRPr>
          </a:p>
          <a:p>
            <a:pPr algn="l"/>
            <a:r>
              <a:rPr lang="zh-CN" altLang="en-US" sz="2000">
                <a:solidFill>
                  <a:schemeClr val="bg1"/>
                </a:solidFill>
                <a:latin typeface="Microsoft YaHei" panose="020B0503020204020204" pitchFamily="34" charset="-122"/>
                <a:ea typeface="Microsoft YaHei" panose="020B0503020204020204" pitchFamily="34" charset="-122"/>
              </a:rPr>
              <a:t>将带解释模型视为黑盒，可以用来解释任何模型</a:t>
            </a:r>
            <a:endParaRPr lang="en-US" altLang="zh-CN" sz="2000">
              <a:solidFill>
                <a:schemeClr val="bg1"/>
              </a:solidFill>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a16="http://schemas.microsoft.com/office/drawing/2014/main" id="{B997DB30-CAD2-3BD5-5EEF-DDE0CA27E962}"/>
              </a:ext>
            </a:extLst>
          </p:cNvPr>
          <p:cNvSpPr txBox="1"/>
          <p:nvPr/>
        </p:nvSpPr>
        <p:spPr>
          <a:xfrm>
            <a:off x="548941" y="1140960"/>
            <a:ext cx="11071559" cy="400110"/>
          </a:xfrm>
          <a:prstGeom prst="rect">
            <a:avLst/>
          </a:prstGeom>
          <a:noFill/>
        </p:spPr>
        <p:txBody>
          <a:bodyPr wrap="square" rtlCol="0">
            <a:spAutoFit/>
          </a:bodyPr>
          <a:lstStyle/>
          <a:p>
            <a:pPr algn="l"/>
            <a:r>
              <a:rPr lang="en" altLang="zh-CN" sz="2000" i="1">
                <a:solidFill>
                  <a:schemeClr val="bg1"/>
                </a:solidFill>
                <a:latin typeface="Microsoft YaHei" panose="020B0503020204020204" pitchFamily="34" charset="-122"/>
                <a:ea typeface="Microsoft YaHei" panose="020B0503020204020204" pitchFamily="34" charset="-122"/>
              </a:rPr>
              <a:t>“Why Should I Trust You?” Explaining the Predictions of Any Classifier</a:t>
            </a:r>
            <a:endParaRPr lang="zh-CN" altLang="en-US" sz="2000" b="0" i="1" u="none" strike="noStrike">
              <a:solidFill>
                <a:schemeClr val="bg1"/>
              </a:solidFill>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238757527"/>
      </p:ext>
    </p:extLst>
  </p:cSld>
  <p:clrMapOvr>
    <a:masterClrMapping/>
  </p:clrMapOvr>
  <p:transition spd="slow">
    <p:wipe/>
  </p:transition>
</p:sld>
</file>

<file path=ppt/theme/theme1.xml><?xml version="1.0" encoding="utf-8"?>
<a:theme xmlns:a="http://schemas.openxmlformats.org/drawingml/2006/main" name="第一PPT，www.1ppt.com">
  <a:themeElements>
    <a:clrScheme name="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演示文稿6" id="{8EB3B8AC-BC3A-D842-83E9-A150DDB52958}" vid="{BD4CC5DE-0FDA-3D42-ACD0-354E5545D77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第一PPT，www.1ppt</Template>
  <TotalTime>145</TotalTime>
  <Pages>0</Pages>
  <Words>2255</Words>
  <Characters>0</Characters>
  <Application>Microsoft Macintosh PowerPoint</Application>
  <DocSecurity>0</DocSecurity>
  <PresentationFormat>宽屏</PresentationFormat>
  <Lines>0</Lines>
  <Paragraphs>176</Paragraphs>
  <Slides>31</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31</vt:i4>
      </vt:variant>
    </vt:vector>
  </HeadingPairs>
  <TitlesOfParts>
    <vt:vector size="37" baseType="lpstr">
      <vt:lpstr>Microsoft YaHei</vt:lpstr>
      <vt:lpstr>Microsoft YaHei</vt:lpstr>
      <vt:lpstr>Arial</vt:lpstr>
      <vt:lpstr>Calibri</vt:lpstr>
      <vt:lpstr>Calibri Light</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ShiZhe Zhu</dc:creator>
  <cp:keywords>www.1ppt.com</cp:keywords>
  <cp:lastModifiedBy>ShiZhe Zhu</cp:lastModifiedBy>
  <cp:revision>1</cp:revision>
  <dcterms:created xsi:type="dcterms:W3CDTF">2023-05-30T15:03:10Z</dcterms:created>
  <dcterms:modified xsi:type="dcterms:W3CDTF">2023-05-30T17:28:20Z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2052-9.1.0.5184</vt:lpwstr>
  </property>
</Properties>
</file>

<file path=docProps/thumbnail.jpeg>
</file>